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08" r:id="rId1"/>
  </p:sldMasterIdLst>
  <p:sldIdLst>
    <p:sldId id="256" r:id="rId2"/>
    <p:sldId id="260" r:id="rId3"/>
    <p:sldId id="257" r:id="rId4"/>
    <p:sldId id="265" r:id="rId5"/>
    <p:sldId id="267" r:id="rId6"/>
    <p:sldId id="273" r:id="rId7"/>
    <p:sldId id="268" r:id="rId8"/>
    <p:sldId id="270" r:id="rId9"/>
    <p:sldId id="282" r:id="rId10"/>
    <p:sldId id="269" r:id="rId11"/>
    <p:sldId id="272" r:id="rId12"/>
    <p:sldId id="280" r:id="rId13"/>
    <p:sldId id="284" r:id="rId14"/>
    <p:sldId id="285" r:id="rId15"/>
    <p:sldId id="275" r:id="rId16"/>
    <p:sldId id="276" r:id="rId17"/>
    <p:sldId id="277" r:id="rId18"/>
  </p:sldIdLst>
  <p:sldSz cx="12192000" cy="6858000"/>
  <p:notesSz cx="6735763" cy="98663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372" y="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accent1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9980" y="882376"/>
            <a:ext cx="9966960" cy="292608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7200" b="1" cap="all" baseline="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09530" y="3869634"/>
            <a:ext cx="8767860" cy="1388165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rgbClr val="FFFFFF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1160EA64-D806-43AC-9DF2-F8C432F32B4C}" type="datetimeFigureOut">
              <a:rPr lang="en-US" smtClean="0"/>
              <a:t>2/17/2023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A7A6979-0714-4377-B894-6BE4C2D6E202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978660" y="3733800"/>
            <a:ext cx="8229601" cy="0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048991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F9C37B-1D36-470B-8223-D6C91242EC14}" type="datetimeFigureOut">
              <a:rPr lang="en-US" smtClean="0"/>
              <a:t>2/17/2023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55895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762000"/>
            <a:ext cx="2324100" cy="541020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762000"/>
            <a:ext cx="7429500" cy="541020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6F52A-A82B-47A2-A83A-8C4C91F2D59F}" type="datetimeFigureOut">
              <a:rPr lang="en-US" smtClean="0"/>
              <a:t>2/17/2023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10287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0A7B3-6521-4DCA-87E5-044747A908C1}" type="datetimeFigureOut">
              <a:rPr lang="en-US" smtClean="0"/>
              <a:t>2/17/2023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48722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6424" y="1173575"/>
            <a:ext cx="9966960" cy="2926080"/>
          </a:xfrm>
        </p:spPr>
        <p:txBody>
          <a:bodyPr anchor="b">
            <a:noAutofit/>
          </a:bodyPr>
          <a:lstStyle>
            <a:lvl1pPr algn="ctr">
              <a:lnSpc>
                <a:spcPct val="85000"/>
              </a:lnSpc>
              <a:defRPr sz="7200" b="0" cap="all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09928" y="4154520"/>
            <a:ext cx="8769096" cy="1363806"/>
          </a:xfrm>
        </p:spPr>
        <p:txBody>
          <a:bodyPr anchor="t">
            <a:normAutofit/>
          </a:bodyPr>
          <a:lstStyle>
            <a:lvl1pPr marL="0" indent="0" algn="ctr">
              <a:buNone/>
              <a:defRPr sz="2200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0EA64-D806-43AC-9DF2-F8C432F32B4C}" type="datetimeFigureOut">
              <a:rPr lang="en-US" smtClean="0"/>
              <a:t>2/17/2023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7" name="Straight Connector 6"/>
          <p:cNvCxnSpPr/>
          <p:nvPr/>
        </p:nvCxnSpPr>
        <p:spPr>
          <a:xfrm>
            <a:off x="1981200" y="4020408"/>
            <a:ext cx="8229601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933660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3000" y="2057399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67612" y="2057400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134690-1557-4C89-A502-4959FE7FAD70}" type="datetimeFigureOut">
              <a:rPr lang="en-US" smtClean="0"/>
              <a:t>2/17/2023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95953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01511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3000" y="2721483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69173" y="1999032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69173" y="2719322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D4976-E339-4826-83B7-FBD03F55ECF8}" type="datetimeFigureOut">
              <a:rPr lang="en-US" smtClean="0"/>
              <a:t>2/17/2023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87251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037C31-9E7A-4F99-8774-A0E530DE1A42}" type="datetimeFigureOut">
              <a:rPr lang="en-US" smtClean="0"/>
              <a:t>2/17/2023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46518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8504F-A551-4DE0-9316-4DCD1D8CC752}" type="datetimeFigureOut">
              <a:rPr lang="en-US" smtClean="0"/>
              <a:t>2/17/2023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91541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52159" y="1097280"/>
            <a:ext cx="5212080" cy="46634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301752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BE4249-C0D0-4B06-8692-E8BB871AF643}" type="datetimeFigureOut">
              <a:rPr lang="en-US" smtClean="0"/>
              <a:t>2/17/2023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77175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413248" y="1069847"/>
            <a:ext cx="6099048" cy="4800600"/>
          </a:xfrm>
        </p:spPr>
        <p:txBody>
          <a:bodyPr lIns="274320" tIns="182880" anchor="t"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288036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2B0DB6-F5C7-45FB-8CF3-31B45F9C2DAC}" type="datetimeFigureOut">
              <a:rPr lang="en-US" smtClean="0"/>
              <a:t>2/17/2023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76855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3000" y="609600"/>
            <a:ext cx="9875520" cy="13563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57400"/>
            <a:ext cx="9872871" cy="4038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42996" y="6223828"/>
            <a:ext cx="23290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accent1"/>
                </a:solidFill>
              </a:defRPr>
            </a:lvl1pPr>
          </a:lstStyle>
          <a:p>
            <a:fld id="{1160EA64-D806-43AC-9DF2-F8C432F32B4C}" type="datetimeFigureOut">
              <a:rPr lang="en-US" smtClean="0"/>
              <a:t>2/17/2023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949148" y="6223828"/>
            <a:ext cx="47177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329530" y="6223828"/>
            <a:ext cx="17062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fld id="{8A7A6979-0714-4377-B894-6BE4C2D6E20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98666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182880" algn="l" defTabSz="914400" rtl="0" eaLnBrk="1" latinLnBrk="0" hangingPunct="1">
        <a:lnSpc>
          <a:spcPct val="90000"/>
        </a:lnSpc>
        <a:spcBef>
          <a:spcPts val="1400"/>
        </a:spcBef>
        <a:buClr>
          <a:schemeClr val="accent1"/>
        </a:buClr>
        <a:buSzPct val="80000"/>
        <a:buFont typeface="Corbel" pitchFamily="34" charset="0"/>
        <a:buChar char="•"/>
        <a:defRPr sz="2200" kern="1200">
          <a:solidFill>
            <a:schemeClr val="accent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2000" kern="1200">
          <a:solidFill>
            <a:schemeClr val="accent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8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legalacts.ru/doc/prikaz-minobrnauki-rossii-ot-31032014-n-253/#100016" TargetMode="External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legalacts.ru/doc/gost-760-2003-mezhgosudarstvennyi-standart-sistema-standartov-po/#100260" TargetMode="External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legalacts.ru/doc/gost-760-2003-mezhgosudarstvennyi-standart-sistema-standartov-po/#100274" TargetMode="Externa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t="31445" r="49291" b="37116"/>
          <a:stretch/>
        </p:blipFill>
        <p:spPr>
          <a:xfrm>
            <a:off x="2203088" y="900752"/>
            <a:ext cx="7718833" cy="26067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349913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t="13164"/>
          <a:stretch/>
        </p:blipFill>
        <p:spPr>
          <a:xfrm>
            <a:off x="573206" y="1255594"/>
            <a:ext cx="11136573" cy="5131558"/>
          </a:xfrm>
          <a:prstGeom prst="rect">
            <a:avLst/>
          </a:prstGeom>
          <a:ln>
            <a:solidFill>
              <a:srgbClr val="00B050"/>
            </a:solidFill>
          </a:ln>
        </p:spPr>
      </p:pic>
      <p:sp>
        <p:nvSpPr>
          <p:cNvPr id="3" name="TextBox 2"/>
          <p:cNvSpPr txBox="1"/>
          <p:nvPr/>
        </p:nvSpPr>
        <p:spPr>
          <a:xfrm>
            <a:off x="2483892" y="655093"/>
            <a:ext cx="7315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>
                <a:solidFill>
                  <a:srgbClr val="FF0000"/>
                </a:solidFill>
              </a:rPr>
              <a:t>ФООП ООО</a:t>
            </a:r>
          </a:p>
        </p:txBody>
      </p:sp>
    </p:spTree>
    <p:extLst>
      <p:ext uri="{BB962C8B-B14F-4D97-AF65-F5344CB8AC3E}">
        <p14:creationId xmlns:p14="http://schemas.microsoft.com/office/powerpoint/2010/main" val="3566028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06C1C5C-42F5-6939-30A8-8A55DD64FDF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-7056" t="13532" r="16339" b="-398"/>
          <a:stretch/>
        </p:blipFill>
        <p:spPr>
          <a:xfrm>
            <a:off x="395785" y="614149"/>
            <a:ext cx="11109278" cy="5841242"/>
          </a:xfrm>
          <a:prstGeom prst="rect">
            <a:avLst/>
          </a:prstGeom>
          <a:ln>
            <a:solidFill>
              <a:srgbClr val="00B050"/>
            </a:solidFill>
          </a:ln>
        </p:spPr>
      </p:pic>
    </p:spTree>
    <p:extLst>
      <p:ext uri="{BB962C8B-B14F-4D97-AF65-F5344CB8AC3E}">
        <p14:creationId xmlns:p14="http://schemas.microsoft.com/office/powerpoint/2010/main" val="3010198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52551"/>
          <p:cNvGrpSpPr/>
          <p:nvPr/>
        </p:nvGrpSpPr>
        <p:grpSpPr>
          <a:xfrm>
            <a:off x="668341" y="1631004"/>
            <a:ext cx="13042230" cy="4733812"/>
            <a:chOff x="0" y="0"/>
            <a:chExt cx="11234605" cy="4460748"/>
          </a:xfrm>
        </p:grpSpPr>
        <p:sp>
          <p:nvSpPr>
            <p:cNvPr id="3" name="Shape 56879"/>
            <p:cNvSpPr/>
            <p:nvPr/>
          </p:nvSpPr>
          <p:spPr>
            <a:xfrm>
              <a:off x="0" y="4078224"/>
              <a:ext cx="8641080" cy="382524"/>
            </a:xfrm>
            <a:custGeom>
              <a:avLst/>
              <a:gdLst/>
              <a:ahLst/>
              <a:cxnLst/>
              <a:rect l="0" t="0" r="0" b="0"/>
              <a:pathLst>
                <a:path w="8641080" h="382524">
                  <a:moveTo>
                    <a:pt x="0" y="0"/>
                  </a:moveTo>
                  <a:lnTo>
                    <a:pt x="8641080" y="0"/>
                  </a:lnTo>
                  <a:lnTo>
                    <a:pt x="8641080" y="382524"/>
                  </a:lnTo>
                  <a:lnTo>
                    <a:pt x="0" y="382524"/>
                  </a:lnTo>
                  <a:lnTo>
                    <a:pt x="0" y="0"/>
                  </a:lnTo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7F7F7F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4" name="Shape 15449"/>
            <p:cNvSpPr/>
            <p:nvPr/>
          </p:nvSpPr>
          <p:spPr>
            <a:xfrm>
              <a:off x="0" y="4078224"/>
              <a:ext cx="8641080" cy="382524"/>
            </a:xfrm>
            <a:custGeom>
              <a:avLst/>
              <a:gdLst/>
              <a:ahLst/>
              <a:cxnLst/>
              <a:rect l="0" t="0" r="0" b="0"/>
              <a:pathLst>
                <a:path w="8641080" h="382524">
                  <a:moveTo>
                    <a:pt x="0" y="382524"/>
                  </a:moveTo>
                  <a:lnTo>
                    <a:pt x="8641080" y="382524"/>
                  </a:lnTo>
                  <a:lnTo>
                    <a:pt x="8641080" y="0"/>
                  </a:lnTo>
                  <a:lnTo>
                    <a:pt x="0" y="0"/>
                  </a:lnTo>
                  <a:close/>
                </a:path>
              </a:pathLst>
            </a:custGeom>
            <a:ln w="25908" cap="flat">
              <a:round/>
            </a:ln>
          </p:spPr>
          <p:style>
            <a:lnRef idx="1">
              <a:srgbClr val="FFFFFF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5" name="Rectangle 15450"/>
            <p:cNvSpPr/>
            <p:nvPr/>
          </p:nvSpPr>
          <p:spPr>
            <a:xfrm>
              <a:off x="2504694" y="4202126"/>
              <a:ext cx="825062" cy="212387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n-US" sz="1300" b="1">
                  <a:solidFill>
                    <a:srgbClr val="FFFFFF"/>
                  </a:solidFill>
                  <a:effectLst/>
                  <a:latin typeface="Century Gothic"/>
                  <a:ea typeface="Century Gothic"/>
                  <a:cs typeface="Century Gothic"/>
                </a:rPr>
                <a:t>Издать </a:t>
              </a:r>
              <a:endParaRPr lang="ru-RU" sz="1100">
                <a:solidFill>
                  <a:srgbClr val="000000"/>
                </a:solidFill>
                <a:effectLst/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" name="Rectangle 15451"/>
            <p:cNvSpPr/>
            <p:nvPr/>
          </p:nvSpPr>
          <p:spPr>
            <a:xfrm>
              <a:off x="3128010" y="4202126"/>
              <a:ext cx="3999656" cy="212387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n-US" sz="1300" b="1">
                  <a:solidFill>
                    <a:srgbClr val="FFFFFF"/>
                  </a:solidFill>
                  <a:effectLst/>
                  <a:latin typeface="Century Gothic"/>
                  <a:ea typeface="Century Gothic"/>
                  <a:cs typeface="Century Gothic"/>
                </a:rPr>
                <a:t>приказ об утверждении новых ООП</a:t>
              </a:r>
              <a:endParaRPr lang="ru-RU" sz="1100">
                <a:solidFill>
                  <a:srgbClr val="000000"/>
                </a:solidFill>
                <a:effectLst/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7" name="Shape 15452"/>
            <p:cNvSpPr/>
            <p:nvPr/>
          </p:nvSpPr>
          <p:spPr>
            <a:xfrm>
              <a:off x="0" y="3496056"/>
              <a:ext cx="8641080" cy="588264"/>
            </a:xfrm>
            <a:custGeom>
              <a:avLst/>
              <a:gdLst/>
              <a:ahLst/>
              <a:cxnLst/>
              <a:rect l="0" t="0" r="0" b="0"/>
              <a:pathLst>
                <a:path w="8641080" h="588264">
                  <a:moveTo>
                    <a:pt x="0" y="0"/>
                  </a:moveTo>
                  <a:lnTo>
                    <a:pt x="8641080" y="0"/>
                  </a:lnTo>
                  <a:lnTo>
                    <a:pt x="8641080" y="382232"/>
                  </a:lnTo>
                  <a:lnTo>
                    <a:pt x="4394073" y="382232"/>
                  </a:lnTo>
                  <a:lnTo>
                    <a:pt x="4394073" y="441198"/>
                  </a:lnTo>
                  <a:lnTo>
                    <a:pt x="4467607" y="441198"/>
                  </a:lnTo>
                  <a:lnTo>
                    <a:pt x="4320540" y="588264"/>
                  </a:lnTo>
                  <a:lnTo>
                    <a:pt x="4173474" y="441198"/>
                  </a:lnTo>
                  <a:lnTo>
                    <a:pt x="4247007" y="441198"/>
                  </a:lnTo>
                  <a:lnTo>
                    <a:pt x="4247007" y="382232"/>
                  </a:lnTo>
                  <a:lnTo>
                    <a:pt x="0" y="382232"/>
                  </a:lnTo>
                  <a:lnTo>
                    <a:pt x="0" y="0"/>
                  </a:lnTo>
                  <a:close/>
                </a:path>
              </a:pathLst>
            </a:custGeom>
            <a:ln w="0" cap="flat">
              <a:round/>
            </a:ln>
          </p:spPr>
          <p:style>
            <a:lnRef idx="0">
              <a:srgbClr val="000000">
                <a:alpha val="0"/>
              </a:srgbClr>
            </a:lnRef>
            <a:fillRef idx="1">
              <a:srgbClr val="003366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8" name="Shape 15453"/>
            <p:cNvSpPr/>
            <p:nvPr/>
          </p:nvSpPr>
          <p:spPr>
            <a:xfrm>
              <a:off x="0" y="3496056"/>
              <a:ext cx="8641080" cy="588264"/>
            </a:xfrm>
            <a:custGeom>
              <a:avLst/>
              <a:gdLst/>
              <a:ahLst/>
              <a:cxnLst/>
              <a:rect l="0" t="0" r="0" b="0"/>
              <a:pathLst>
                <a:path w="8641080" h="588264">
                  <a:moveTo>
                    <a:pt x="8641080" y="382232"/>
                  </a:moveTo>
                  <a:lnTo>
                    <a:pt x="4394073" y="382232"/>
                  </a:lnTo>
                  <a:lnTo>
                    <a:pt x="4394073" y="441198"/>
                  </a:lnTo>
                  <a:lnTo>
                    <a:pt x="4467607" y="441198"/>
                  </a:lnTo>
                  <a:lnTo>
                    <a:pt x="4320540" y="588264"/>
                  </a:lnTo>
                  <a:lnTo>
                    <a:pt x="4173474" y="441198"/>
                  </a:lnTo>
                  <a:lnTo>
                    <a:pt x="4247007" y="441198"/>
                  </a:lnTo>
                  <a:lnTo>
                    <a:pt x="4247007" y="382232"/>
                  </a:lnTo>
                  <a:lnTo>
                    <a:pt x="0" y="382232"/>
                  </a:lnTo>
                  <a:lnTo>
                    <a:pt x="0" y="0"/>
                  </a:lnTo>
                  <a:lnTo>
                    <a:pt x="8641080" y="0"/>
                  </a:lnTo>
                  <a:close/>
                </a:path>
              </a:pathLst>
            </a:custGeom>
            <a:ln w="25908" cap="flat">
              <a:round/>
            </a:ln>
          </p:spPr>
          <p:style>
            <a:lnRef idx="1">
              <a:srgbClr val="FFFFFF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9" name="Rectangle 15454"/>
            <p:cNvSpPr/>
            <p:nvPr/>
          </p:nvSpPr>
          <p:spPr>
            <a:xfrm>
              <a:off x="2673858" y="3619043"/>
              <a:ext cx="4377490" cy="212388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n-US" sz="1300" b="1">
                  <a:solidFill>
                    <a:srgbClr val="FFFFFF"/>
                  </a:solidFill>
                  <a:effectLst/>
                  <a:latin typeface="Century Gothic"/>
                  <a:ea typeface="Century Gothic"/>
                  <a:cs typeface="Century Gothic"/>
                </a:rPr>
                <a:t>Ознакомить с изменениями родителей</a:t>
              </a:r>
              <a:endParaRPr lang="ru-RU" sz="1100">
                <a:solidFill>
                  <a:srgbClr val="000000"/>
                </a:solidFill>
                <a:effectLst/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10" name="Shape 15455"/>
            <p:cNvSpPr/>
            <p:nvPr/>
          </p:nvSpPr>
          <p:spPr>
            <a:xfrm>
              <a:off x="0" y="2912364"/>
              <a:ext cx="8641080" cy="589788"/>
            </a:xfrm>
            <a:custGeom>
              <a:avLst/>
              <a:gdLst/>
              <a:ahLst/>
              <a:cxnLst/>
              <a:rect l="0" t="0" r="0" b="0"/>
              <a:pathLst>
                <a:path w="8641080" h="589788">
                  <a:moveTo>
                    <a:pt x="0" y="0"/>
                  </a:moveTo>
                  <a:lnTo>
                    <a:pt x="8641080" y="0"/>
                  </a:lnTo>
                  <a:lnTo>
                    <a:pt x="8641080" y="383222"/>
                  </a:lnTo>
                  <a:lnTo>
                    <a:pt x="4394200" y="383222"/>
                  </a:lnTo>
                  <a:lnTo>
                    <a:pt x="4394200" y="442341"/>
                  </a:lnTo>
                  <a:lnTo>
                    <a:pt x="4467987" y="442341"/>
                  </a:lnTo>
                  <a:lnTo>
                    <a:pt x="4320540" y="589788"/>
                  </a:lnTo>
                  <a:lnTo>
                    <a:pt x="4173093" y="442341"/>
                  </a:lnTo>
                  <a:lnTo>
                    <a:pt x="4246881" y="442341"/>
                  </a:lnTo>
                  <a:lnTo>
                    <a:pt x="4246881" y="383222"/>
                  </a:lnTo>
                  <a:lnTo>
                    <a:pt x="0" y="383222"/>
                  </a:lnTo>
                  <a:lnTo>
                    <a:pt x="0" y="0"/>
                  </a:lnTo>
                  <a:close/>
                </a:path>
              </a:pathLst>
            </a:custGeom>
            <a:ln w="0" cap="flat">
              <a:round/>
            </a:ln>
          </p:spPr>
          <p:style>
            <a:lnRef idx="0">
              <a:srgbClr val="000000">
                <a:alpha val="0"/>
              </a:srgbClr>
            </a:lnRef>
            <a:fillRef idx="1">
              <a:srgbClr val="7F7F7F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11" name="Shape 15456"/>
            <p:cNvSpPr/>
            <p:nvPr/>
          </p:nvSpPr>
          <p:spPr>
            <a:xfrm>
              <a:off x="0" y="2912364"/>
              <a:ext cx="8641080" cy="589788"/>
            </a:xfrm>
            <a:custGeom>
              <a:avLst/>
              <a:gdLst/>
              <a:ahLst/>
              <a:cxnLst/>
              <a:rect l="0" t="0" r="0" b="0"/>
              <a:pathLst>
                <a:path w="8641080" h="589788">
                  <a:moveTo>
                    <a:pt x="8641080" y="383222"/>
                  </a:moveTo>
                  <a:lnTo>
                    <a:pt x="4394200" y="383222"/>
                  </a:lnTo>
                  <a:lnTo>
                    <a:pt x="4394200" y="442341"/>
                  </a:lnTo>
                  <a:lnTo>
                    <a:pt x="4467987" y="442341"/>
                  </a:lnTo>
                  <a:lnTo>
                    <a:pt x="4320540" y="589788"/>
                  </a:lnTo>
                  <a:lnTo>
                    <a:pt x="4173093" y="442341"/>
                  </a:lnTo>
                  <a:lnTo>
                    <a:pt x="4246881" y="442341"/>
                  </a:lnTo>
                  <a:lnTo>
                    <a:pt x="4246881" y="383222"/>
                  </a:lnTo>
                  <a:lnTo>
                    <a:pt x="0" y="383222"/>
                  </a:lnTo>
                  <a:lnTo>
                    <a:pt x="0" y="0"/>
                  </a:lnTo>
                  <a:lnTo>
                    <a:pt x="8641080" y="0"/>
                  </a:lnTo>
                  <a:close/>
                </a:path>
              </a:pathLst>
            </a:custGeom>
            <a:ln w="25908" cap="flat">
              <a:round/>
            </a:ln>
          </p:spPr>
          <p:style>
            <a:lnRef idx="1">
              <a:srgbClr val="FFFFFF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12" name="Rectangle 15457"/>
            <p:cNvSpPr/>
            <p:nvPr/>
          </p:nvSpPr>
          <p:spPr>
            <a:xfrm>
              <a:off x="1888998" y="3036316"/>
              <a:ext cx="6527599" cy="212387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n-US" sz="1300" b="1">
                  <a:solidFill>
                    <a:srgbClr val="FFFFFF"/>
                  </a:solidFill>
                  <a:effectLst/>
                  <a:latin typeface="Century Gothic"/>
                  <a:ea typeface="Century Gothic"/>
                  <a:cs typeface="Century Gothic"/>
                </a:rPr>
                <a:t>Подготовить педагогов к переходу на новые требования; </a:t>
              </a:r>
              <a:endParaRPr lang="ru-RU" sz="1100">
                <a:solidFill>
                  <a:srgbClr val="000000"/>
                </a:solidFill>
                <a:effectLst/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13" name="Shape 15458"/>
            <p:cNvSpPr/>
            <p:nvPr/>
          </p:nvSpPr>
          <p:spPr>
            <a:xfrm>
              <a:off x="0" y="2330196"/>
              <a:ext cx="8641080" cy="588264"/>
            </a:xfrm>
            <a:custGeom>
              <a:avLst/>
              <a:gdLst/>
              <a:ahLst/>
              <a:cxnLst/>
              <a:rect l="0" t="0" r="0" b="0"/>
              <a:pathLst>
                <a:path w="8641080" h="588264">
                  <a:moveTo>
                    <a:pt x="0" y="0"/>
                  </a:moveTo>
                  <a:lnTo>
                    <a:pt x="8641080" y="0"/>
                  </a:lnTo>
                  <a:lnTo>
                    <a:pt x="8641080" y="382270"/>
                  </a:lnTo>
                  <a:lnTo>
                    <a:pt x="4394073" y="382270"/>
                  </a:lnTo>
                  <a:lnTo>
                    <a:pt x="4394073" y="441198"/>
                  </a:lnTo>
                  <a:lnTo>
                    <a:pt x="4467607" y="441198"/>
                  </a:lnTo>
                  <a:lnTo>
                    <a:pt x="4320540" y="588264"/>
                  </a:lnTo>
                  <a:lnTo>
                    <a:pt x="4173474" y="441198"/>
                  </a:lnTo>
                  <a:lnTo>
                    <a:pt x="4247007" y="441198"/>
                  </a:lnTo>
                  <a:lnTo>
                    <a:pt x="4247007" y="382270"/>
                  </a:lnTo>
                  <a:lnTo>
                    <a:pt x="0" y="382270"/>
                  </a:lnTo>
                  <a:lnTo>
                    <a:pt x="0" y="0"/>
                  </a:lnTo>
                  <a:close/>
                </a:path>
              </a:pathLst>
            </a:custGeom>
            <a:ln w="0" cap="flat">
              <a:round/>
            </a:ln>
          </p:spPr>
          <p:style>
            <a:lnRef idx="0">
              <a:srgbClr val="000000">
                <a:alpha val="0"/>
              </a:srgbClr>
            </a:lnRef>
            <a:fillRef idx="1">
              <a:srgbClr val="003366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14" name="Shape 15459"/>
            <p:cNvSpPr/>
            <p:nvPr/>
          </p:nvSpPr>
          <p:spPr>
            <a:xfrm>
              <a:off x="0" y="2330196"/>
              <a:ext cx="8641080" cy="588264"/>
            </a:xfrm>
            <a:custGeom>
              <a:avLst/>
              <a:gdLst/>
              <a:ahLst/>
              <a:cxnLst/>
              <a:rect l="0" t="0" r="0" b="0"/>
              <a:pathLst>
                <a:path w="8641080" h="588264">
                  <a:moveTo>
                    <a:pt x="8641080" y="382270"/>
                  </a:moveTo>
                  <a:lnTo>
                    <a:pt x="4394073" y="382270"/>
                  </a:lnTo>
                  <a:lnTo>
                    <a:pt x="4394073" y="441198"/>
                  </a:lnTo>
                  <a:lnTo>
                    <a:pt x="4467607" y="441198"/>
                  </a:lnTo>
                  <a:lnTo>
                    <a:pt x="4320540" y="588264"/>
                  </a:lnTo>
                  <a:lnTo>
                    <a:pt x="4173474" y="441198"/>
                  </a:lnTo>
                  <a:lnTo>
                    <a:pt x="4247007" y="441198"/>
                  </a:lnTo>
                  <a:lnTo>
                    <a:pt x="4247007" y="382270"/>
                  </a:lnTo>
                  <a:lnTo>
                    <a:pt x="0" y="382270"/>
                  </a:lnTo>
                  <a:lnTo>
                    <a:pt x="0" y="0"/>
                  </a:lnTo>
                  <a:lnTo>
                    <a:pt x="8641080" y="0"/>
                  </a:lnTo>
                  <a:close/>
                </a:path>
              </a:pathLst>
            </a:custGeom>
            <a:ln w="25908" cap="flat">
              <a:round/>
            </a:ln>
          </p:spPr>
          <p:style>
            <a:lnRef idx="1">
              <a:srgbClr val="FFFFFF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15" name="Rectangle 15460"/>
            <p:cNvSpPr/>
            <p:nvPr/>
          </p:nvSpPr>
          <p:spPr>
            <a:xfrm>
              <a:off x="1283716" y="2453513"/>
              <a:ext cx="8076369" cy="212387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n-US" sz="1300" b="1">
                  <a:solidFill>
                    <a:srgbClr val="FFFFFF"/>
                  </a:solidFill>
                  <a:effectLst/>
                  <a:latin typeface="Century Gothic"/>
                  <a:ea typeface="Century Gothic"/>
                  <a:cs typeface="Century Gothic"/>
                </a:rPr>
                <a:t>Проконтролировать, как рабочая группа соблюдает требования ФООП</a:t>
              </a:r>
              <a:endParaRPr lang="ru-RU" sz="1100">
                <a:solidFill>
                  <a:srgbClr val="000000"/>
                </a:solidFill>
                <a:effectLst/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16" name="Shape 15461"/>
            <p:cNvSpPr/>
            <p:nvPr/>
          </p:nvSpPr>
          <p:spPr>
            <a:xfrm>
              <a:off x="0" y="1748028"/>
              <a:ext cx="8641080" cy="588264"/>
            </a:xfrm>
            <a:custGeom>
              <a:avLst/>
              <a:gdLst/>
              <a:ahLst/>
              <a:cxnLst/>
              <a:rect l="0" t="0" r="0" b="0"/>
              <a:pathLst>
                <a:path w="8641080" h="588264">
                  <a:moveTo>
                    <a:pt x="0" y="0"/>
                  </a:moveTo>
                  <a:lnTo>
                    <a:pt x="8641080" y="0"/>
                  </a:lnTo>
                  <a:lnTo>
                    <a:pt x="8641080" y="382270"/>
                  </a:lnTo>
                  <a:lnTo>
                    <a:pt x="4394073" y="382270"/>
                  </a:lnTo>
                  <a:lnTo>
                    <a:pt x="4394073" y="441198"/>
                  </a:lnTo>
                  <a:lnTo>
                    <a:pt x="4467607" y="441198"/>
                  </a:lnTo>
                  <a:lnTo>
                    <a:pt x="4320540" y="588264"/>
                  </a:lnTo>
                  <a:lnTo>
                    <a:pt x="4173474" y="441198"/>
                  </a:lnTo>
                  <a:lnTo>
                    <a:pt x="4247007" y="441198"/>
                  </a:lnTo>
                  <a:lnTo>
                    <a:pt x="4247007" y="382270"/>
                  </a:lnTo>
                  <a:lnTo>
                    <a:pt x="0" y="382270"/>
                  </a:lnTo>
                  <a:lnTo>
                    <a:pt x="0" y="0"/>
                  </a:lnTo>
                  <a:close/>
                </a:path>
              </a:pathLst>
            </a:custGeom>
            <a:ln w="0" cap="flat">
              <a:round/>
            </a:ln>
          </p:spPr>
          <p:style>
            <a:lnRef idx="0">
              <a:srgbClr val="000000">
                <a:alpha val="0"/>
              </a:srgbClr>
            </a:lnRef>
            <a:fillRef idx="1">
              <a:srgbClr val="7F7F7F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17" name="Shape 15462"/>
            <p:cNvSpPr/>
            <p:nvPr/>
          </p:nvSpPr>
          <p:spPr>
            <a:xfrm>
              <a:off x="0" y="1748028"/>
              <a:ext cx="8641080" cy="588264"/>
            </a:xfrm>
            <a:custGeom>
              <a:avLst/>
              <a:gdLst/>
              <a:ahLst/>
              <a:cxnLst/>
              <a:rect l="0" t="0" r="0" b="0"/>
              <a:pathLst>
                <a:path w="8641080" h="588264">
                  <a:moveTo>
                    <a:pt x="8641080" y="382270"/>
                  </a:moveTo>
                  <a:lnTo>
                    <a:pt x="4394073" y="382270"/>
                  </a:lnTo>
                  <a:lnTo>
                    <a:pt x="4394073" y="441198"/>
                  </a:lnTo>
                  <a:lnTo>
                    <a:pt x="4467607" y="441198"/>
                  </a:lnTo>
                  <a:lnTo>
                    <a:pt x="4320540" y="588264"/>
                  </a:lnTo>
                  <a:lnTo>
                    <a:pt x="4173474" y="441198"/>
                  </a:lnTo>
                  <a:lnTo>
                    <a:pt x="4247007" y="441198"/>
                  </a:lnTo>
                  <a:lnTo>
                    <a:pt x="4247007" y="382270"/>
                  </a:lnTo>
                  <a:lnTo>
                    <a:pt x="0" y="382270"/>
                  </a:lnTo>
                  <a:lnTo>
                    <a:pt x="0" y="0"/>
                  </a:lnTo>
                  <a:lnTo>
                    <a:pt x="8641080" y="0"/>
                  </a:lnTo>
                  <a:close/>
                </a:path>
              </a:pathLst>
            </a:custGeom>
            <a:ln w="25908" cap="flat">
              <a:round/>
            </a:ln>
          </p:spPr>
          <p:style>
            <a:lnRef idx="1">
              <a:srgbClr val="FFFFFF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18" name="Rectangle 15463"/>
            <p:cNvSpPr/>
            <p:nvPr/>
          </p:nvSpPr>
          <p:spPr>
            <a:xfrm>
              <a:off x="152857" y="1870710"/>
              <a:ext cx="11081748" cy="212387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n-US" sz="1300" b="1">
                  <a:solidFill>
                    <a:srgbClr val="FFFFFF"/>
                  </a:solidFill>
                  <a:effectLst/>
                  <a:latin typeface="Century Gothic"/>
                  <a:ea typeface="Century Gothic"/>
                  <a:cs typeface="Century Gothic"/>
                </a:rPr>
                <a:t>Составить проект новых общеобразовательных программ в соответствии с федеральными ООП</a:t>
              </a:r>
              <a:endParaRPr lang="ru-RU" sz="1100">
                <a:solidFill>
                  <a:srgbClr val="000000"/>
                </a:solidFill>
                <a:effectLst/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19" name="Shape 15464"/>
            <p:cNvSpPr/>
            <p:nvPr/>
          </p:nvSpPr>
          <p:spPr>
            <a:xfrm>
              <a:off x="0" y="1164336"/>
              <a:ext cx="8641080" cy="589788"/>
            </a:xfrm>
            <a:custGeom>
              <a:avLst/>
              <a:gdLst/>
              <a:ahLst/>
              <a:cxnLst/>
              <a:rect l="0" t="0" r="0" b="0"/>
              <a:pathLst>
                <a:path w="8641080" h="589788">
                  <a:moveTo>
                    <a:pt x="0" y="0"/>
                  </a:moveTo>
                  <a:lnTo>
                    <a:pt x="8641080" y="0"/>
                  </a:lnTo>
                  <a:lnTo>
                    <a:pt x="8641080" y="383286"/>
                  </a:lnTo>
                  <a:lnTo>
                    <a:pt x="4394200" y="383286"/>
                  </a:lnTo>
                  <a:lnTo>
                    <a:pt x="4394200" y="442341"/>
                  </a:lnTo>
                  <a:lnTo>
                    <a:pt x="4467987" y="442341"/>
                  </a:lnTo>
                  <a:lnTo>
                    <a:pt x="4320540" y="589788"/>
                  </a:lnTo>
                  <a:lnTo>
                    <a:pt x="4173093" y="442341"/>
                  </a:lnTo>
                  <a:lnTo>
                    <a:pt x="4246881" y="442341"/>
                  </a:lnTo>
                  <a:lnTo>
                    <a:pt x="4246881" y="383286"/>
                  </a:lnTo>
                  <a:lnTo>
                    <a:pt x="0" y="383286"/>
                  </a:lnTo>
                  <a:lnTo>
                    <a:pt x="0" y="0"/>
                  </a:lnTo>
                  <a:close/>
                </a:path>
              </a:pathLst>
            </a:custGeom>
            <a:ln w="0" cap="flat">
              <a:round/>
            </a:ln>
          </p:spPr>
          <p:style>
            <a:lnRef idx="0">
              <a:srgbClr val="000000">
                <a:alpha val="0"/>
              </a:srgbClr>
            </a:lnRef>
            <a:fillRef idx="1">
              <a:srgbClr val="003366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20" name="Shape 15465"/>
            <p:cNvSpPr/>
            <p:nvPr/>
          </p:nvSpPr>
          <p:spPr>
            <a:xfrm>
              <a:off x="0" y="1164336"/>
              <a:ext cx="8641080" cy="589788"/>
            </a:xfrm>
            <a:custGeom>
              <a:avLst/>
              <a:gdLst/>
              <a:ahLst/>
              <a:cxnLst/>
              <a:rect l="0" t="0" r="0" b="0"/>
              <a:pathLst>
                <a:path w="8641080" h="589788">
                  <a:moveTo>
                    <a:pt x="8641080" y="383286"/>
                  </a:moveTo>
                  <a:lnTo>
                    <a:pt x="4394200" y="383286"/>
                  </a:lnTo>
                  <a:lnTo>
                    <a:pt x="4394200" y="442341"/>
                  </a:lnTo>
                  <a:lnTo>
                    <a:pt x="4467987" y="442341"/>
                  </a:lnTo>
                  <a:lnTo>
                    <a:pt x="4320540" y="589788"/>
                  </a:lnTo>
                  <a:lnTo>
                    <a:pt x="4173093" y="442341"/>
                  </a:lnTo>
                  <a:lnTo>
                    <a:pt x="4246881" y="442341"/>
                  </a:lnTo>
                  <a:lnTo>
                    <a:pt x="4246881" y="383286"/>
                  </a:lnTo>
                  <a:lnTo>
                    <a:pt x="0" y="383286"/>
                  </a:lnTo>
                  <a:lnTo>
                    <a:pt x="0" y="0"/>
                  </a:lnTo>
                  <a:lnTo>
                    <a:pt x="8641080" y="0"/>
                  </a:lnTo>
                  <a:close/>
                </a:path>
              </a:pathLst>
            </a:custGeom>
            <a:ln w="25908" cap="flat">
              <a:round/>
            </a:ln>
          </p:spPr>
          <p:style>
            <a:lnRef idx="1">
              <a:srgbClr val="FFFFFF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21" name="Rectangle 15466"/>
            <p:cNvSpPr/>
            <p:nvPr/>
          </p:nvSpPr>
          <p:spPr>
            <a:xfrm>
              <a:off x="3262122" y="1287907"/>
              <a:ext cx="2811866" cy="212387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n-US" sz="1300" b="1" dirty="0" err="1">
                  <a:solidFill>
                    <a:srgbClr val="FFFFFF"/>
                  </a:solidFill>
                  <a:effectLst/>
                  <a:latin typeface="Century Gothic"/>
                  <a:ea typeface="Century Gothic"/>
                  <a:cs typeface="Century Gothic"/>
                </a:rPr>
                <a:t>Создать</a:t>
              </a:r>
              <a:r>
                <a:rPr lang="en-US" sz="1300" b="1" dirty="0">
                  <a:solidFill>
                    <a:srgbClr val="FFFFFF"/>
                  </a:solidFill>
                  <a:effectLst/>
                  <a:latin typeface="Century Gothic"/>
                  <a:ea typeface="Century Gothic"/>
                  <a:cs typeface="Century Gothic"/>
                </a:rPr>
                <a:t> </a:t>
              </a:r>
              <a:r>
                <a:rPr lang="en-US" sz="1300" b="1" dirty="0" err="1">
                  <a:solidFill>
                    <a:srgbClr val="FFFFFF"/>
                  </a:solidFill>
                  <a:effectLst/>
                  <a:latin typeface="Century Gothic"/>
                  <a:ea typeface="Century Gothic"/>
                  <a:cs typeface="Century Gothic"/>
                </a:rPr>
                <a:t>рабочую</a:t>
              </a:r>
              <a:r>
                <a:rPr lang="en-US" sz="1300" b="1" dirty="0">
                  <a:solidFill>
                    <a:srgbClr val="FFFFFF"/>
                  </a:solidFill>
                  <a:effectLst/>
                  <a:latin typeface="Century Gothic"/>
                  <a:ea typeface="Century Gothic"/>
                  <a:cs typeface="Century Gothic"/>
                </a:rPr>
                <a:t> </a:t>
              </a:r>
              <a:r>
                <a:rPr lang="en-US" sz="1300" b="1" dirty="0" err="1">
                  <a:solidFill>
                    <a:srgbClr val="FFFFFF"/>
                  </a:solidFill>
                  <a:effectLst/>
                  <a:latin typeface="Century Gothic"/>
                  <a:ea typeface="Century Gothic"/>
                  <a:cs typeface="Century Gothic"/>
                </a:rPr>
                <a:t>группу</a:t>
              </a:r>
              <a:endParaRPr lang="ru-RU" sz="1100" dirty="0">
                <a:solidFill>
                  <a:srgbClr val="000000"/>
                </a:solidFill>
                <a:effectLst/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22" name="Shape 15467"/>
            <p:cNvSpPr/>
            <p:nvPr/>
          </p:nvSpPr>
          <p:spPr>
            <a:xfrm>
              <a:off x="0" y="582168"/>
              <a:ext cx="8641080" cy="588264"/>
            </a:xfrm>
            <a:custGeom>
              <a:avLst/>
              <a:gdLst/>
              <a:ahLst/>
              <a:cxnLst/>
              <a:rect l="0" t="0" r="0" b="0"/>
              <a:pathLst>
                <a:path w="8641080" h="588264">
                  <a:moveTo>
                    <a:pt x="0" y="0"/>
                  </a:moveTo>
                  <a:lnTo>
                    <a:pt x="8641080" y="0"/>
                  </a:lnTo>
                  <a:lnTo>
                    <a:pt x="8641080" y="382270"/>
                  </a:lnTo>
                  <a:lnTo>
                    <a:pt x="4394073" y="382270"/>
                  </a:lnTo>
                  <a:lnTo>
                    <a:pt x="4394073" y="441198"/>
                  </a:lnTo>
                  <a:lnTo>
                    <a:pt x="4467607" y="441198"/>
                  </a:lnTo>
                  <a:lnTo>
                    <a:pt x="4320540" y="588264"/>
                  </a:lnTo>
                  <a:lnTo>
                    <a:pt x="4173474" y="441198"/>
                  </a:lnTo>
                  <a:lnTo>
                    <a:pt x="4247007" y="441198"/>
                  </a:lnTo>
                  <a:lnTo>
                    <a:pt x="4247007" y="382270"/>
                  </a:lnTo>
                  <a:lnTo>
                    <a:pt x="0" y="382270"/>
                  </a:lnTo>
                  <a:lnTo>
                    <a:pt x="0" y="0"/>
                  </a:lnTo>
                  <a:close/>
                </a:path>
              </a:pathLst>
            </a:custGeom>
            <a:ln w="0" cap="flat">
              <a:round/>
            </a:ln>
          </p:spPr>
          <p:style>
            <a:lnRef idx="0">
              <a:srgbClr val="000000">
                <a:alpha val="0"/>
              </a:srgbClr>
            </a:lnRef>
            <a:fillRef idx="1">
              <a:srgbClr val="7F7F7F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23" name="Shape 15468"/>
            <p:cNvSpPr/>
            <p:nvPr/>
          </p:nvSpPr>
          <p:spPr>
            <a:xfrm>
              <a:off x="0" y="582168"/>
              <a:ext cx="8641080" cy="588264"/>
            </a:xfrm>
            <a:custGeom>
              <a:avLst/>
              <a:gdLst/>
              <a:ahLst/>
              <a:cxnLst/>
              <a:rect l="0" t="0" r="0" b="0"/>
              <a:pathLst>
                <a:path w="8641080" h="588264">
                  <a:moveTo>
                    <a:pt x="8641080" y="382270"/>
                  </a:moveTo>
                  <a:lnTo>
                    <a:pt x="4394073" y="382270"/>
                  </a:lnTo>
                  <a:lnTo>
                    <a:pt x="4394073" y="441198"/>
                  </a:lnTo>
                  <a:lnTo>
                    <a:pt x="4467607" y="441198"/>
                  </a:lnTo>
                  <a:lnTo>
                    <a:pt x="4320540" y="588264"/>
                  </a:lnTo>
                  <a:lnTo>
                    <a:pt x="4173474" y="441198"/>
                  </a:lnTo>
                  <a:lnTo>
                    <a:pt x="4247007" y="441198"/>
                  </a:lnTo>
                  <a:lnTo>
                    <a:pt x="4247007" y="382270"/>
                  </a:lnTo>
                  <a:lnTo>
                    <a:pt x="0" y="382270"/>
                  </a:lnTo>
                  <a:lnTo>
                    <a:pt x="0" y="0"/>
                  </a:lnTo>
                  <a:lnTo>
                    <a:pt x="8641080" y="0"/>
                  </a:lnTo>
                  <a:close/>
                </a:path>
              </a:pathLst>
            </a:custGeom>
            <a:ln w="25908" cap="flat">
              <a:round/>
            </a:ln>
          </p:spPr>
          <p:style>
            <a:lnRef idx="1">
              <a:srgbClr val="FFFFFF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24" name="Rectangle 15469"/>
            <p:cNvSpPr/>
            <p:nvPr/>
          </p:nvSpPr>
          <p:spPr>
            <a:xfrm>
              <a:off x="2803398" y="704621"/>
              <a:ext cx="4033381" cy="212781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n-US" sz="1300" b="1">
                  <a:solidFill>
                    <a:srgbClr val="FFFFFF"/>
                  </a:solidFill>
                  <a:effectLst/>
                  <a:latin typeface="Century Gothic"/>
                  <a:ea typeface="Century Gothic"/>
                  <a:cs typeface="Century Gothic"/>
                </a:rPr>
                <a:t>Составить план перехода на ФООП</a:t>
              </a:r>
              <a:endParaRPr lang="ru-RU" sz="1100">
                <a:solidFill>
                  <a:srgbClr val="000000"/>
                </a:solidFill>
                <a:effectLst/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25" name="Shape 15470"/>
            <p:cNvSpPr/>
            <p:nvPr/>
          </p:nvSpPr>
          <p:spPr>
            <a:xfrm>
              <a:off x="0" y="0"/>
              <a:ext cx="8641080" cy="588264"/>
            </a:xfrm>
            <a:custGeom>
              <a:avLst/>
              <a:gdLst/>
              <a:ahLst/>
              <a:cxnLst/>
              <a:rect l="0" t="0" r="0" b="0"/>
              <a:pathLst>
                <a:path w="8641080" h="588264">
                  <a:moveTo>
                    <a:pt x="0" y="0"/>
                  </a:moveTo>
                  <a:lnTo>
                    <a:pt x="8641080" y="0"/>
                  </a:lnTo>
                  <a:lnTo>
                    <a:pt x="8641080" y="382270"/>
                  </a:lnTo>
                  <a:lnTo>
                    <a:pt x="4394073" y="382270"/>
                  </a:lnTo>
                  <a:lnTo>
                    <a:pt x="4394073" y="441198"/>
                  </a:lnTo>
                  <a:lnTo>
                    <a:pt x="4467607" y="441198"/>
                  </a:lnTo>
                  <a:lnTo>
                    <a:pt x="4320540" y="588264"/>
                  </a:lnTo>
                  <a:lnTo>
                    <a:pt x="4173474" y="441198"/>
                  </a:lnTo>
                  <a:lnTo>
                    <a:pt x="4247007" y="441198"/>
                  </a:lnTo>
                  <a:lnTo>
                    <a:pt x="4247007" y="382270"/>
                  </a:lnTo>
                  <a:lnTo>
                    <a:pt x="0" y="382270"/>
                  </a:lnTo>
                  <a:lnTo>
                    <a:pt x="0" y="0"/>
                  </a:lnTo>
                  <a:close/>
                </a:path>
              </a:pathLst>
            </a:custGeom>
            <a:ln w="0" cap="flat">
              <a:round/>
            </a:ln>
          </p:spPr>
          <p:style>
            <a:lnRef idx="0">
              <a:srgbClr val="000000">
                <a:alpha val="0"/>
              </a:srgbClr>
            </a:lnRef>
            <a:fillRef idx="1">
              <a:srgbClr val="003366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26" name="Shape 15471"/>
            <p:cNvSpPr/>
            <p:nvPr/>
          </p:nvSpPr>
          <p:spPr>
            <a:xfrm>
              <a:off x="0" y="0"/>
              <a:ext cx="8641080" cy="588264"/>
            </a:xfrm>
            <a:custGeom>
              <a:avLst/>
              <a:gdLst/>
              <a:ahLst/>
              <a:cxnLst/>
              <a:rect l="0" t="0" r="0" b="0"/>
              <a:pathLst>
                <a:path w="8641080" h="588264">
                  <a:moveTo>
                    <a:pt x="8641080" y="382270"/>
                  </a:moveTo>
                  <a:lnTo>
                    <a:pt x="4394073" y="382270"/>
                  </a:lnTo>
                  <a:lnTo>
                    <a:pt x="4394073" y="441198"/>
                  </a:lnTo>
                  <a:lnTo>
                    <a:pt x="4467607" y="441198"/>
                  </a:lnTo>
                  <a:lnTo>
                    <a:pt x="4320540" y="588264"/>
                  </a:lnTo>
                  <a:lnTo>
                    <a:pt x="4173474" y="441198"/>
                  </a:lnTo>
                  <a:lnTo>
                    <a:pt x="4247007" y="441198"/>
                  </a:lnTo>
                  <a:lnTo>
                    <a:pt x="4247007" y="382270"/>
                  </a:lnTo>
                  <a:lnTo>
                    <a:pt x="0" y="382270"/>
                  </a:lnTo>
                  <a:lnTo>
                    <a:pt x="0" y="0"/>
                  </a:lnTo>
                  <a:lnTo>
                    <a:pt x="8641080" y="0"/>
                  </a:lnTo>
                  <a:close/>
                </a:path>
              </a:pathLst>
            </a:custGeom>
            <a:ln w="25908" cap="flat">
              <a:round/>
            </a:ln>
          </p:spPr>
          <p:style>
            <a:lnRef idx="1">
              <a:srgbClr val="FFFFFF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27" name="Rectangle 15472"/>
            <p:cNvSpPr/>
            <p:nvPr/>
          </p:nvSpPr>
          <p:spPr>
            <a:xfrm>
              <a:off x="1366012" y="122047"/>
              <a:ext cx="4805018" cy="212387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n-US" sz="1300" b="1">
                  <a:solidFill>
                    <a:srgbClr val="FFFFFF"/>
                  </a:solidFill>
                  <a:effectLst/>
                  <a:latin typeface="Century Gothic"/>
                  <a:ea typeface="Century Gothic"/>
                  <a:cs typeface="Century Gothic"/>
                </a:rPr>
                <a:t>Изучить законодательство и новые учебно</a:t>
              </a:r>
              <a:endParaRPr lang="ru-RU" sz="1100">
                <a:solidFill>
                  <a:srgbClr val="000000"/>
                </a:solidFill>
                <a:effectLst/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28" name="Rectangle 15473"/>
            <p:cNvSpPr/>
            <p:nvPr/>
          </p:nvSpPr>
          <p:spPr>
            <a:xfrm>
              <a:off x="4981448" y="122047"/>
              <a:ext cx="91941" cy="212387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n-US" sz="1300" b="1">
                  <a:solidFill>
                    <a:srgbClr val="FFFFFF"/>
                  </a:solidFill>
                  <a:effectLst/>
                  <a:latin typeface="Century Gothic"/>
                  <a:ea typeface="Century Gothic"/>
                  <a:cs typeface="Century Gothic"/>
                </a:rPr>
                <a:t>-</a:t>
              </a:r>
              <a:endParaRPr lang="ru-RU" sz="1100">
                <a:solidFill>
                  <a:srgbClr val="000000"/>
                </a:solidFill>
                <a:effectLst/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29" name="Rectangle 15474"/>
            <p:cNvSpPr/>
            <p:nvPr/>
          </p:nvSpPr>
          <p:spPr>
            <a:xfrm>
              <a:off x="5050028" y="122047"/>
              <a:ext cx="2957657" cy="212387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n-US" sz="1300" b="1">
                  <a:solidFill>
                    <a:srgbClr val="FFFFFF"/>
                  </a:solidFill>
                  <a:effectLst/>
                  <a:latin typeface="Century Gothic"/>
                  <a:ea typeface="Century Gothic"/>
                  <a:cs typeface="Century Gothic"/>
                </a:rPr>
                <a:t>методические документы</a:t>
              </a:r>
              <a:endParaRPr lang="ru-RU" sz="1100">
                <a:solidFill>
                  <a:srgbClr val="000000"/>
                </a:solidFill>
                <a:effectLst/>
                <a:latin typeface="Calibri"/>
                <a:ea typeface="Calibri"/>
                <a:cs typeface="Calibri"/>
              </a:endParaRPr>
            </a:p>
          </p:txBody>
        </p:sp>
      </p:grpSp>
      <p:sp>
        <p:nvSpPr>
          <p:cNvPr id="30" name="Прямоугольник 29"/>
          <p:cNvSpPr/>
          <p:nvPr/>
        </p:nvSpPr>
        <p:spPr>
          <a:xfrm>
            <a:off x="452387" y="435891"/>
            <a:ext cx="11319310" cy="120032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6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Алгоритм действий образовательной</a:t>
            </a:r>
          </a:p>
          <a:p>
            <a:pPr algn="ctr"/>
            <a:r>
              <a:rPr lang="ru-RU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о</a:t>
            </a:r>
            <a:r>
              <a:rPr lang="ru-RU" sz="36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рганизации </a:t>
            </a:r>
            <a:endParaRPr lang="ru-RU" sz="3600" b="1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622641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45706"/>
          <p:cNvGrpSpPr/>
          <p:nvPr/>
        </p:nvGrpSpPr>
        <p:grpSpPr>
          <a:xfrm>
            <a:off x="490889" y="411981"/>
            <a:ext cx="11078677" cy="915670"/>
            <a:chOff x="-1033111" y="-412864"/>
            <a:chExt cx="11078677" cy="915924"/>
          </a:xfrm>
        </p:grpSpPr>
        <p:sp>
          <p:nvSpPr>
            <p:cNvPr id="7" name="Shape 56777"/>
            <p:cNvSpPr/>
            <p:nvPr/>
          </p:nvSpPr>
          <p:spPr>
            <a:xfrm>
              <a:off x="-1033111" y="-412864"/>
              <a:ext cx="11078677" cy="915924"/>
            </a:xfrm>
            <a:custGeom>
              <a:avLst/>
              <a:gdLst/>
              <a:ahLst/>
              <a:cxnLst/>
              <a:rect l="0" t="0" r="0" b="0"/>
              <a:pathLst>
                <a:path w="9144000" h="915924">
                  <a:moveTo>
                    <a:pt x="0" y="0"/>
                  </a:moveTo>
                  <a:lnTo>
                    <a:pt x="9144000" y="0"/>
                  </a:lnTo>
                  <a:lnTo>
                    <a:pt x="9144000" y="915924"/>
                  </a:lnTo>
                  <a:lnTo>
                    <a:pt x="0" y="915924"/>
                  </a:lnTo>
                  <a:lnTo>
                    <a:pt x="0" y="0"/>
                  </a:lnTo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003366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pPr algn="just"/>
              <a:r>
                <a:rPr lang="ru-RU" sz="2800" dirty="0" smtClean="0">
                  <a:solidFill>
                    <a:schemeClr val="bg1"/>
                  </a:solidFill>
                </a:rPr>
                <a:t>                          Федеральные  основные общеобразовательные </a:t>
              </a:r>
            </a:p>
            <a:p>
              <a:pPr algn="just"/>
              <a:r>
                <a:rPr lang="ru-RU" sz="2800" dirty="0" smtClean="0">
                  <a:solidFill>
                    <a:schemeClr val="bg1"/>
                  </a:solidFill>
                </a:rPr>
                <a:t>                                                           программы </a:t>
              </a:r>
              <a:endParaRPr lang="ru-RU" sz="28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9" name="Group 45708"/>
          <p:cNvGrpSpPr/>
          <p:nvPr/>
        </p:nvGrpSpPr>
        <p:grpSpPr>
          <a:xfrm>
            <a:off x="95329" y="2630063"/>
            <a:ext cx="10482834" cy="2550695"/>
            <a:chOff x="0" y="236195"/>
            <a:chExt cx="9380457" cy="1972646"/>
          </a:xfrm>
        </p:grpSpPr>
        <p:sp>
          <p:nvSpPr>
            <p:cNvPr id="13" name="Rectangle 11359"/>
            <p:cNvSpPr/>
            <p:nvPr/>
          </p:nvSpPr>
          <p:spPr>
            <a:xfrm>
              <a:off x="92050" y="1753210"/>
              <a:ext cx="813541" cy="173056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n-US" sz="1050" dirty="0" smtClean="0">
                  <a:solidFill>
                    <a:srgbClr val="000000"/>
                  </a:solidFill>
                  <a:effectLst/>
                  <a:latin typeface="Century Gothic"/>
                  <a:ea typeface="Century Gothic"/>
                  <a:cs typeface="Century Gothic"/>
                </a:rPr>
                <a:t> </a:t>
              </a:r>
              <a:endParaRPr lang="ru-RU" sz="1100" dirty="0">
                <a:solidFill>
                  <a:srgbClr val="000000"/>
                </a:solidFill>
                <a:effectLst/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14" name="Rectangle 11360"/>
            <p:cNvSpPr/>
            <p:nvPr/>
          </p:nvSpPr>
          <p:spPr>
            <a:xfrm>
              <a:off x="24817" y="1754471"/>
              <a:ext cx="8929796" cy="454370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ru-RU" sz="1050" dirty="0" smtClean="0">
                  <a:solidFill>
                    <a:srgbClr val="000000"/>
                  </a:solidFill>
                  <a:effectLst/>
                  <a:latin typeface="Century Gothic"/>
                  <a:ea typeface="Century Gothic"/>
                  <a:cs typeface="Century Gothic"/>
                </a:rPr>
                <a:t> </a:t>
              </a:r>
              <a:endParaRPr lang="ru-RU" sz="1100" dirty="0">
                <a:solidFill>
                  <a:srgbClr val="000000"/>
                </a:solidFill>
                <a:effectLst/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15" name="Rectangle 11361"/>
            <p:cNvSpPr/>
            <p:nvPr/>
          </p:nvSpPr>
          <p:spPr>
            <a:xfrm>
              <a:off x="353962" y="1753210"/>
              <a:ext cx="9026495" cy="271078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ru-RU" sz="1400" b="1" dirty="0" smtClean="0">
                  <a:solidFill>
                    <a:srgbClr val="000000"/>
                  </a:solidFill>
                  <a:effectLst/>
                  <a:latin typeface="Calibri"/>
                  <a:ea typeface="Calibri"/>
                  <a:cs typeface="Calibri"/>
                </a:rPr>
                <a:t>Включить в Федеральные программы федеральные рабочие  по остальным учебным предметам на базовом уровне</a:t>
              </a:r>
              <a:r>
                <a:rPr lang="ru-RU" sz="1100" b="1" dirty="0" smtClean="0">
                  <a:solidFill>
                    <a:srgbClr val="000000"/>
                  </a:solidFill>
                  <a:effectLst/>
                  <a:latin typeface="Calibri"/>
                  <a:ea typeface="Calibri"/>
                  <a:cs typeface="Calibri"/>
                </a:rPr>
                <a:t>. </a:t>
              </a:r>
              <a:endParaRPr lang="ru-RU" sz="1100" b="1" dirty="0">
                <a:solidFill>
                  <a:srgbClr val="000000"/>
                </a:solidFill>
                <a:effectLst/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16" name="Shape 56784"/>
            <p:cNvSpPr/>
            <p:nvPr/>
          </p:nvSpPr>
          <p:spPr>
            <a:xfrm>
              <a:off x="233172" y="1243559"/>
              <a:ext cx="7688581" cy="461772"/>
            </a:xfrm>
            <a:custGeom>
              <a:avLst/>
              <a:gdLst/>
              <a:ahLst/>
              <a:cxnLst/>
              <a:rect l="0" t="0" r="0" b="0"/>
              <a:pathLst>
                <a:path w="7688581" h="461772">
                  <a:moveTo>
                    <a:pt x="0" y="0"/>
                  </a:moveTo>
                  <a:lnTo>
                    <a:pt x="7688581" y="0"/>
                  </a:lnTo>
                  <a:lnTo>
                    <a:pt x="7688581" y="461772"/>
                  </a:lnTo>
                  <a:lnTo>
                    <a:pt x="0" y="461772"/>
                  </a:lnTo>
                  <a:lnTo>
                    <a:pt x="0" y="0"/>
                  </a:lnTo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FF0000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17" name="Rectangle 43636"/>
            <p:cNvSpPr/>
            <p:nvPr/>
          </p:nvSpPr>
          <p:spPr>
            <a:xfrm>
              <a:off x="325526" y="1361161"/>
              <a:ext cx="227015" cy="393310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n-US" sz="2400" b="1">
                  <a:solidFill>
                    <a:srgbClr val="FFFFFF"/>
                  </a:solidFill>
                  <a:effectLst/>
                  <a:latin typeface="Century Gothic"/>
                  <a:ea typeface="Century Gothic"/>
                  <a:cs typeface="Century Gothic"/>
                </a:rPr>
                <a:t>1</a:t>
              </a:r>
              <a:endParaRPr lang="ru-RU" sz="1100">
                <a:solidFill>
                  <a:srgbClr val="000000"/>
                </a:solidFill>
                <a:effectLst/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18" name="Rectangle 43637"/>
            <p:cNvSpPr/>
            <p:nvPr/>
          </p:nvSpPr>
          <p:spPr>
            <a:xfrm>
              <a:off x="496214" y="1361161"/>
              <a:ext cx="3156725" cy="393310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n-US" sz="2400" b="1" dirty="0">
                  <a:solidFill>
                    <a:srgbClr val="FFFFFF"/>
                  </a:solidFill>
                  <a:effectLst/>
                  <a:latin typeface="Century Gothic"/>
                  <a:ea typeface="Century Gothic"/>
                  <a:cs typeface="Century Gothic"/>
                </a:rPr>
                <a:t> </a:t>
              </a:r>
              <a:r>
                <a:rPr lang="en-US" sz="2400" b="1" dirty="0" err="1">
                  <a:solidFill>
                    <a:srgbClr val="FFFFFF"/>
                  </a:solidFill>
                  <a:effectLst/>
                  <a:latin typeface="Century Gothic"/>
                  <a:ea typeface="Century Gothic"/>
                  <a:cs typeface="Century Gothic"/>
                </a:rPr>
                <a:t>августа</a:t>
              </a:r>
              <a:r>
                <a:rPr lang="en-US" sz="2400" b="1" dirty="0">
                  <a:solidFill>
                    <a:srgbClr val="FFFFFF"/>
                  </a:solidFill>
                  <a:effectLst/>
                  <a:latin typeface="Century Gothic"/>
                  <a:ea typeface="Century Gothic"/>
                  <a:cs typeface="Century Gothic"/>
                </a:rPr>
                <a:t> 2023 г.</a:t>
              </a:r>
              <a:endParaRPr lang="ru-RU" sz="1100" dirty="0">
                <a:solidFill>
                  <a:srgbClr val="000000"/>
                </a:solidFill>
                <a:effectLst/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20" name="Rectangle 11365"/>
            <p:cNvSpPr/>
            <p:nvPr/>
          </p:nvSpPr>
          <p:spPr>
            <a:xfrm>
              <a:off x="101803" y="782041"/>
              <a:ext cx="813541" cy="173056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endParaRPr lang="ru-RU" sz="1100" dirty="0">
                <a:solidFill>
                  <a:srgbClr val="000000"/>
                </a:solidFill>
                <a:effectLst/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21" name="Rectangle 11366"/>
            <p:cNvSpPr/>
            <p:nvPr/>
          </p:nvSpPr>
          <p:spPr>
            <a:xfrm>
              <a:off x="0" y="782041"/>
              <a:ext cx="8661769" cy="461518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endParaRPr lang="ru-RU" sz="1100" b="1" dirty="0">
                <a:solidFill>
                  <a:srgbClr val="000000"/>
                </a:solidFill>
                <a:effectLst/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22" name="Rectangle 11367"/>
            <p:cNvSpPr/>
            <p:nvPr/>
          </p:nvSpPr>
          <p:spPr>
            <a:xfrm>
              <a:off x="101803" y="931337"/>
              <a:ext cx="7819950" cy="173450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endParaRPr lang="ru-RU" sz="1100" dirty="0">
                <a:solidFill>
                  <a:srgbClr val="000000"/>
                </a:solidFill>
                <a:effectLst/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23" name="Shape 56786"/>
            <p:cNvSpPr/>
            <p:nvPr/>
          </p:nvSpPr>
          <p:spPr>
            <a:xfrm>
              <a:off x="233172" y="236195"/>
              <a:ext cx="7688581" cy="461772"/>
            </a:xfrm>
            <a:custGeom>
              <a:avLst/>
              <a:gdLst/>
              <a:ahLst/>
              <a:cxnLst/>
              <a:rect l="0" t="0" r="0" b="0"/>
              <a:pathLst>
                <a:path w="7688581" h="461772">
                  <a:moveTo>
                    <a:pt x="0" y="0"/>
                  </a:moveTo>
                  <a:lnTo>
                    <a:pt x="7688581" y="0"/>
                  </a:lnTo>
                  <a:lnTo>
                    <a:pt x="7688581" y="461772"/>
                  </a:lnTo>
                  <a:lnTo>
                    <a:pt x="0" y="461772"/>
                  </a:lnTo>
                  <a:lnTo>
                    <a:pt x="0" y="0"/>
                  </a:lnTo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FF0000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24" name="Rectangle 43634"/>
            <p:cNvSpPr/>
            <p:nvPr/>
          </p:nvSpPr>
          <p:spPr>
            <a:xfrm>
              <a:off x="325526" y="352425"/>
              <a:ext cx="227242" cy="393703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n-US" sz="2400" b="1" dirty="0">
                  <a:solidFill>
                    <a:srgbClr val="FFFFFF"/>
                  </a:solidFill>
                  <a:effectLst/>
                  <a:latin typeface="Century Gothic"/>
                  <a:ea typeface="Century Gothic"/>
                  <a:cs typeface="Century Gothic"/>
                </a:rPr>
                <a:t>1</a:t>
              </a:r>
              <a:endParaRPr lang="ru-RU" sz="1100" dirty="0">
                <a:solidFill>
                  <a:srgbClr val="000000"/>
                </a:solidFill>
                <a:effectLst/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25" name="Rectangle 43635"/>
            <p:cNvSpPr/>
            <p:nvPr/>
          </p:nvSpPr>
          <p:spPr>
            <a:xfrm>
              <a:off x="496385" y="352425"/>
              <a:ext cx="2577169" cy="393703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n-US" sz="2400" b="1" dirty="0">
                  <a:solidFill>
                    <a:srgbClr val="FFFFFF"/>
                  </a:solidFill>
                  <a:effectLst/>
                  <a:latin typeface="Century Gothic"/>
                  <a:ea typeface="Century Gothic"/>
                  <a:cs typeface="Century Gothic"/>
                </a:rPr>
                <a:t> </a:t>
              </a:r>
              <a:r>
                <a:rPr lang="en-US" sz="2400" b="1" dirty="0" err="1">
                  <a:solidFill>
                    <a:srgbClr val="FFFFFF"/>
                  </a:solidFill>
                  <a:effectLst/>
                  <a:latin typeface="Century Gothic"/>
                  <a:ea typeface="Century Gothic"/>
                  <a:cs typeface="Century Gothic"/>
                </a:rPr>
                <a:t>июня</a:t>
              </a:r>
              <a:r>
                <a:rPr lang="en-US" sz="2400" b="1" dirty="0">
                  <a:solidFill>
                    <a:srgbClr val="FFFFFF"/>
                  </a:solidFill>
                  <a:effectLst/>
                  <a:latin typeface="Century Gothic"/>
                  <a:ea typeface="Century Gothic"/>
                  <a:cs typeface="Century Gothic"/>
                </a:rPr>
                <a:t> 2023 г.</a:t>
              </a:r>
              <a:endParaRPr lang="ru-RU" sz="1100" dirty="0">
                <a:solidFill>
                  <a:srgbClr val="000000"/>
                </a:solidFill>
                <a:effectLst/>
                <a:latin typeface="Calibri"/>
                <a:ea typeface="Calibri"/>
                <a:cs typeface="Calibri"/>
              </a:endParaRPr>
            </a:p>
          </p:txBody>
        </p:sp>
      </p:grpSp>
      <p:grpSp>
        <p:nvGrpSpPr>
          <p:cNvPr id="29" name="Group 45709"/>
          <p:cNvGrpSpPr/>
          <p:nvPr/>
        </p:nvGrpSpPr>
        <p:grpSpPr>
          <a:xfrm>
            <a:off x="743586" y="4887000"/>
            <a:ext cx="9998208" cy="1128789"/>
            <a:chOff x="229883" y="0"/>
            <a:chExt cx="8692891" cy="956716"/>
          </a:xfrm>
        </p:grpSpPr>
        <p:sp>
          <p:nvSpPr>
            <p:cNvPr id="30" name="Shape 56791"/>
            <p:cNvSpPr/>
            <p:nvPr/>
          </p:nvSpPr>
          <p:spPr>
            <a:xfrm>
              <a:off x="426474" y="290728"/>
              <a:ext cx="8496300" cy="665988"/>
            </a:xfrm>
            <a:custGeom>
              <a:avLst/>
              <a:gdLst/>
              <a:ahLst/>
              <a:cxnLst/>
              <a:rect l="0" t="0" r="0" b="0"/>
              <a:pathLst>
                <a:path w="8496300" h="665988">
                  <a:moveTo>
                    <a:pt x="0" y="0"/>
                  </a:moveTo>
                  <a:lnTo>
                    <a:pt x="8496300" y="0"/>
                  </a:lnTo>
                  <a:lnTo>
                    <a:pt x="8496300" y="665988"/>
                  </a:lnTo>
                  <a:lnTo>
                    <a:pt x="0" y="665988"/>
                  </a:lnTo>
                  <a:lnTo>
                    <a:pt x="0" y="0"/>
                  </a:lnTo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D9D9D9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31" name="Shape 56792"/>
            <p:cNvSpPr/>
            <p:nvPr/>
          </p:nvSpPr>
          <p:spPr>
            <a:xfrm>
              <a:off x="229883" y="0"/>
              <a:ext cx="7714488" cy="461772"/>
            </a:xfrm>
            <a:custGeom>
              <a:avLst/>
              <a:gdLst/>
              <a:ahLst/>
              <a:cxnLst/>
              <a:rect l="0" t="0" r="0" b="0"/>
              <a:pathLst>
                <a:path w="7714488" h="461772">
                  <a:moveTo>
                    <a:pt x="0" y="0"/>
                  </a:moveTo>
                  <a:lnTo>
                    <a:pt x="7714488" y="0"/>
                  </a:lnTo>
                  <a:lnTo>
                    <a:pt x="7714488" y="461772"/>
                  </a:lnTo>
                  <a:lnTo>
                    <a:pt x="0" y="461772"/>
                  </a:lnTo>
                  <a:lnTo>
                    <a:pt x="0" y="0"/>
                  </a:lnTo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FF0000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</p:grpSp>
      <p:sp>
        <p:nvSpPr>
          <p:cNvPr id="32" name="Прямоугольник 31"/>
          <p:cNvSpPr/>
          <p:nvPr/>
        </p:nvSpPr>
        <p:spPr>
          <a:xfrm>
            <a:off x="1258468" y="4869849"/>
            <a:ext cx="8212791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chemeClr val="bg1"/>
                </a:solidFill>
              </a:rPr>
              <a:t>В течение 2023/24 и 2024/25 учебных годов</a:t>
            </a:r>
          </a:p>
          <a:p>
            <a:r>
              <a:rPr lang="ru-RU" sz="1600" dirty="0"/>
              <a:t>обеспечить разработку и апробацию федеральных рабочих программ по всем предметам для профильного обучения (углубленного изучения отдельных предметов) </a:t>
            </a:r>
          </a:p>
        </p:txBody>
      </p:sp>
      <p:grpSp>
        <p:nvGrpSpPr>
          <p:cNvPr id="33" name="Group 45707"/>
          <p:cNvGrpSpPr/>
          <p:nvPr/>
        </p:nvGrpSpPr>
        <p:grpSpPr>
          <a:xfrm>
            <a:off x="782032" y="1399029"/>
            <a:ext cx="8497570" cy="927735"/>
            <a:chOff x="-158497" y="0"/>
            <a:chExt cx="8497824" cy="928116"/>
          </a:xfrm>
        </p:grpSpPr>
        <p:sp>
          <p:nvSpPr>
            <p:cNvPr id="34" name="Shape 56779"/>
            <p:cNvSpPr/>
            <p:nvPr/>
          </p:nvSpPr>
          <p:spPr>
            <a:xfrm>
              <a:off x="-158497" y="260604"/>
              <a:ext cx="8497824" cy="667512"/>
            </a:xfrm>
            <a:custGeom>
              <a:avLst/>
              <a:gdLst/>
              <a:ahLst/>
              <a:cxnLst/>
              <a:rect l="0" t="0" r="0" b="0"/>
              <a:pathLst>
                <a:path w="8497824" h="667512">
                  <a:moveTo>
                    <a:pt x="0" y="0"/>
                  </a:moveTo>
                  <a:lnTo>
                    <a:pt x="8497824" y="0"/>
                  </a:lnTo>
                  <a:lnTo>
                    <a:pt x="8497824" y="667512"/>
                  </a:lnTo>
                  <a:lnTo>
                    <a:pt x="0" y="667512"/>
                  </a:lnTo>
                  <a:lnTo>
                    <a:pt x="0" y="0"/>
                  </a:lnTo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D9D9D9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35" name="Shape 56780"/>
            <p:cNvSpPr/>
            <p:nvPr/>
          </p:nvSpPr>
          <p:spPr>
            <a:xfrm>
              <a:off x="233172" y="0"/>
              <a:ext cx="7714488" cy="461772"/>
            </a:xfrm>
            <a:custGeom>
              <a:avLst/>
              <a:gdLst/>
              <a:ahLst/>
              <a:cxnLst/>
              <a:rect l="0" t="0" r="0" b="0"/>
              <a:pathLst>
                <a:path w="7714488" h="461772">
                  <a:moveTo>
                    <a:pt x="0" y="0"/>
                  </a:moveTo>
                  <a:lnTo>
                    <a:pt x="7714488" y="0"/>
                  </a:lnTo>
                  <a:lnTo>
                    <a:pt x="7714488" y="461772"/>
                  </a:lnTo>
                  <a:lnTo>
                    <a:pt x="0" y="461772"/>
                  </a:lnTo>
                  <a:lnTo>
                    <a:pt x="0" y="0"/>
                  </a:lnTo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FF0000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r>
                <a:rPr lang="ru-RU" sz="2400" b="1" dirty="0" smtClean="0">
                  <a:solidFill>
                    <a:schemeClr val="bg1"/>
                  </a:solidFill>
                </a:rPr>
                <a:t>1 января  2023 г.</a:t>
              </a:r>
              <a:endParaRPr lang="ru-RU" sz="24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36" name="Прямоугольник 35"/>
          <p:cNvSpPr/>
          <p:nvPr/>
        </p:nvSpPr>
        <p:spPr>
          <a:xfrm>
            <a:off x="704825" y="1779742"/>
            <a:ext cx="10740620" cy="5431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400" b="1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Утвердить Федеральные программы в составе следующих компонентов федерального учебного </a:t>
            </a:r>
            <a:r>
              <a:rPr lang="ru-RU" sz="1400" b="1" dirty="0" err="1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плана,федерального</a:t>
            </a:r>
            <a:r>
              <a:rPr lang="ru-RU" sz="1400" b="1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календарного учебного графика федеральной рабочей программы воспитания, федерального календарного плана воспитательной работы.</a:t>
            </a:r>
            <a:endParaRPr lang="ru-RU" sz="1100" b="1" dirty="0">
              <a:solidFill>
                <a:srgbClr val="000000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37" name="Прямоугольник 36"/>
          <p:cNvSpPr/>
          <p:nvPr/>
        </p:nvSpPr>
        <p:spPr>
          <a:xfrm>
            <a:off x="459109" y="3252225"/>
            <a:ext cx="10465565" cy="5533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400" b="1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Включить в Федеральные программы обязательные для применения  федеральные рабочие  программы по учебным предметам на базовом уровне</a:t>
            </a:r>
            <a:r>
              <a:rPr lang="ru-RU" sz="1100" b="1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42513311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52387" y="105877"/>
            <a:ext cx="11232681" cy="760397"/>
          </a:xfrm>
          <a:solidFill>
            <a:schemeClr val="accent6">
              <a:lumMod val="40000"/>
              <a:lumOff val="60000"/>
            </a:schemeClr>
          </a:solidFill>
        </p:spPr>
        <p:txBody>
          <a:bodyPr>
            <a:noAutofit/>
          </a:bodyPr>
          <a:lstStyle/>
          <a:p>
            <a:r>
              <a:rPr lang="ru-RU" sz="5400" dirty="0" smtClean="0">
                <a:solidFill>
                  <a:srgbClr val="FF0000"/>
                </a:solidFill>
              </a:rPr>
              <a:t>ВАЖНО</a:t>
            </a:r>
            <a:endParaRPr lang="ru-RU" sz="5400" dirty="0">
              <a:solidFill>
                <a:srgbClr val="FF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87564757"/>
              </p:ext>
            </p:extLst>
          </p:nvPr>
        </p:nvGraphicFramePr>
        <p:xfrm>
          <a:off x="308008" y="904775"/>
          <a:ext cx="11579192" cy="5669279"/>
        </p:xfrm>
        <a:graphic>
          <a:graphicData uri="http://schemas.openxmlformats.org/drawingml/2006/table">
            <a:tbl>
              <a:tblPr firstRow="1" firstCol="1" bandRow="1"/>
              <a:tblGrid>
                <a:gridCol w="273365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84553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2982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 b="1" dirty="0" err="1">
                          <a:solidFill>
                            <a:srgbClr val="000000"/>
                          </a:solidFill>
                          <a:effectLst/>
                          <a:latin typeface="Century Gothic"/>
                          <a:ea typeface="Century Gothic"/>
                          <a:cs typeface="Century Gothic"/>
                        </a:rPr>
                        <a:t>Что</a:t>
                      </a:r>
                      <a:r>
                        <a:rPr lang="en-US" sz="1000" b="1" dirty="0">
                          <a:solidFill>
                            <a:srgbClr val="000000"/>
                          </a:solidFill>
                          <a:effectLst/>
                          <a:latin typeface="Century Gothic"/>
                          <a:ea typeface="Century Gothic"/>
                          <a:cs typeface="Century Gothic"/>
                        </a:rPr>
                        <a:t> </a:t>
                      </a:r>
                      <a:r>
                        <a:rPr lang="en-US" sz="1000" b="1" dirty="0" err="1">
                          <a:solidFill>
                            <a:srgbClr val="000000"/>
                          </a:solidFill>
                          <a:effectLst/>
                          <a:latin typeface="Century Gothic"/>
                          <a:ea typeface="Century Gothic"/>
                          <a:cs typeface="Century Gothic"/>
                        </a:rPr>
                        <a:t>такое</a:t>
                      </a:r>
                      <a:r>
                        <a:rPr lang="en-US" sz="1000" b="1" dirty="0">
                          <a:solidFill>
                            <a:srgbClr val="000000"/>
                          </a:solidFill>
                          <a:effectLst/>
                          <a:latin typeface="Century Gothic"/>
                          <a:ea typeface="Century Gothic"/>
                          <a:cs typeface="Century Gothic"/>
                        </a:rPr>
                        <a:t> ФООП</a:t>
                      </a:r>
                      <a:endParaRPr lang="ru-RU" sz="1100" dirty="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50794" marR="52526" marT="48485" marB="0">
                    <a:lnL w="12700" cap="flat" cmpd="sng" algn="ctr">
                      <a:solidFill>
                        <a:srgbClr val="0097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7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7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7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F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rgbClr val="000000"/>
                          </a:solidFill>
                          <a:effectLst/>
                          <a:latin typeface="Century Gothic"/>
                          <a:ea typeface="Century Gothic"/>
                          <a:cs typeface="Century Gothic"/>
                        </a:rPr>
                        <a:t>ФООП – федеральные основные общеобразовательные программы.</a:t>
                      </a:r>
                      <a:endParaRPr lang="ru-RU" sz="1100" dirty="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rgbClr val="000000"/>
                          </a:solidFill>
                          <a:effectLst/>
                          <a:latin typeface="Century Gothic"/>
                          <a:ea typeface="Century Gothic"/>
                          <a:cs typeface="Century Gothic"/>
                        </a:rPr>
                        <a:t>Такие программы разработали для каждого уровня образования: начального общего, основного общего и среднего общего</a:t>
                      </a:r>
                      <a:endParaRPr lang="ru-RU" sz="1100" dirty="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50794" marR="52526" marT="48485" marB="0">
                    <a:lnL w="12700" cap="flat" cmpd="sng" algn="ctr">
                      <a:solidFill>
                        <a:srgbClr val="0097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7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7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7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F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5316">
                <a:tc>
                  <a:txBody>
                    <a:bodyPr/>
                    <a:lstStyle/>
                    <a:p>
                      <a:pPr marL="127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solidFill>
                            <a:srgbClr val="000000"/>
                          </a:solidFill>
                          <a:effectLst/>
                          <a:latin typeface="Century Gothic"/>
                          <a:ea typeface="Century Gothic"/>
                          <a:cs typeface="Century Gothic"/>
                        </a:rPr>
                        <a:t>Какая цель у внедрения ФООП</a:t>
                      </a:r>
                      <a:endParaRPr lang="ru-RU" sz="110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50794" marR="52526" marT="48485" marB="0">
                    <a:lnL w="12700" cap="flat" cmpd="sng" algn="ctr">
                      <a:solidFill>
                        <a:srgbClr val="0097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7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7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7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DDE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rgbClr val="000000"/>
                          </a:solidFill>
                          <a:effectLst/>
                          <a:latin typeface="Century Gothic"/>
                          <a:ea typeface="Century Gothic"/>
                          <a:cs typeface="Century Gothic"/>
                        </a:rPr>
                        <a:t>Создание единого образовательного пространства во всей стране</a:t>
                      </a:r>
                      <a:endParaRPr lang="ru-RU" sz="1100" dirty="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50794" marR="52526" marT="48485" marB="0">
                    <a:lnL w="12700" cap="flat" cmpd="sng" algn="ctr">
                      <a:solidFill>
                        <a:srgbClr val="0097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7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7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7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DDE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769544">
                <a:tc>
                  <a:txBody>
                    <a:bodyPr/>
                    <a:lstStyle/>
                    <a:p>
                      <a:pPr marL="254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 b="1">
                          <a:solidFill>
                            <a:srgbClr val="000000"/>
                          </a:solidFill>
                          <a:effectLst/>
                          <a:latin typeface="Century Gothic"/>
                          <a:ea typeface="Century Gothic"/>
                          <a:cs typeface="Century Gothic"/>
                        </a:rPr>
                        <a:t>Что входит в ФООП</a:t>
                      </a:r>
                      <a:endParaRPr lang="ru-RU" sz="110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50794" marR="52526" marT="48485" marB="0">
                    <a:lnL w="12700" cap="flat" cmpd="sng" algn="ctr">
                      <a:solidFill>
                        <a:srgbClr val="0097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7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7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7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F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55"/>
                        </a:spcAft>
                      </a:pPr>
                      <a:r>
                        <a:rPr lang="en-US" sz="1000" dirty="0" err="1">
                          <a:solidFill>
                            <a:srgbClr val="000000"/>
                          </a:solidFill>
                          <a:effectLst/>
                          <a:latin typeface="Century Gothic"/>
                          <a:ea typeface="Century Gothic"/>
                          <a:cs typeface="Century Gothic"/>
                        </a:rPr>
                        <a:t>Учебно-методическая</a:t>
                      </a:r>
                      <a:r>
                        <a:rPr lang="en-US" sz="1000" dirty="0">
                          <a:solidFill>
                            <a:srgbClr val="000000"/>
                          </a:solidFill>
                          <a:effectLst/>
                          <a:latin typeface="Century Gothic"/>
                          <a:ea typeface="Century Gothic"/>
                          <a:cs typeface="Century Gothic"/>
                        </a:rPr>
                        <a:t> </a:t>
                      </a:r>
                      <a:r>
                        <a:rPr lang="en-US" sz="1000" dirty="0" err="1">
                          <a:solidFill>
                            <a:srgbClr val="000000"/>
                          </a:solidFill>
                          <a:effectLst/>
                          <a:latin typeface="Century Gothic"/>
                          <a:ea typeface="Century Gothic"/>
                          <a:cs typeface="Century Gothic"/>
                        </a:rPr>
                        <a:t>документация</a:t>
                      </a:r>
                      <a:r>
                        <a:rPr lang="en-US" sz="1000" dirty="0">
                          <a:solidFill>
                            <a:srgbClr val="000000"/>
                          </a:solidFill>
                          <a:effectLst/>
                          <a:latin typeface="Century Gothic"/>
                          <a:ea typeface="Century Gothic"/>
                          <a:cs typeface="Century Gothic"/>
                        </a:rPr>
                        <a:t>:</a:t>
                      </a:r>
                      <a:endParaRPr lang="ru-RU" sz="1100" dirty="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  <a:p>
                      <a:pPr marL="342900" lvl="0" indent="-342900" fontAlgn="base">
                        <a:lnSpc>
                          <a:spcPct val="107000"/>
                        </a:lnSpc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Char char="•"/>
                      </a:pPr>
                      <a:r>
                        <a:rPr lang="en-US" sz="1000" u="none" strike="noStrike" dirty="0" err="1">
                          <a:solidFill>
                            <a:srgbClr val="000000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Century Gothic"/>
                          <a:ea typeface="Century Gothic"/>
                          <a:cs typeface="Century Gothic"/>
                        </a:rPr>
                        <a:t>федеральные</a:t>
                      </a:r>
                      <a:r>
                        <a:rPr lang="en-US" sz="1000" u="none" strike="noStrike" dirty="0">
                          <a:solidFill>
                            <a:srgbClr val="000000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Century Gothic"/>
                          <a:ea typeface="Century Gothic"/>
                          <a:cs typeface="Century Gothic"/>
                        </a:rPr>
                        <a:t> </a:t>
                      </a:r>
                      <a:r>
                        <a:rPr lang="en-US" sz="1000" u="none" strike="noStrike" dirty="0" err="1">
                          <a:solidFill>
                            <a:srgbClr val="000000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Century Gothic"/>
                          <a:ea typeface="Century Gothic"/>
                          <a:cs typeface="Century Gothic"/>
                        </a:rPr>
                        <a:t>учебные</a:t>
                      </a:r>
                      <a:r>
                        <a:rPr lang="en-US" sz="1000" u="none" strike="noStrike" dirty="0">
                          <a:solidFill>
                            <a:srgbClr val="000000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Century Gothic"/>
                          <a:ea typeface="Century Gothic"/>
                          <a:cs typeface="Century Gothic"/>
                        </a:rPr>
                        <a:t> </a:t>
                      </a:r>
                      <a:r>
                        <a:rPr lang="en-US" sz="1000" u="none" strike="noStrike" dirty="0" err="1">
                          <a:solidFill>
                            <a:srgbClr val="000000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Century Gothic"/>
                          <a:ea typeface="Century Gothic"/>
                          <a:cs typeface="Century Gothic"/>
                        </a:rPr>
                        <a:t>планы</a:t>
                      </a:r>
                      <a:r>
                        <a:rPr lang="en-US" sz="1000" u="none" strike="noStrike" dirty="0">
                          <a:solidFill>
                            <a:srgbClr val="000000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Century Gothic"/>
                          <a:ea typeface="Century Gothic"/>
                          <a:cs typeface="Century Gothic"/>
                        </a:rPr>
                        <a:t>;</a:t>
                      </a:r>
                      <a:endParaRPr lang="ru-RU" sz="1100" u="none" strike="noStrike" dirty="0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Arial"/>
                        <a:ea typeface="Arial"/>
                        <a:cs typeface="Arial"/>
                      </a:endParaRPr>
                    </a:p>
                    <a:p>
                      <a:pPr marL="342900" lvl="0" indent="-342900" fontAlgn="base">
                        <a:lnSpc>
                          <a:spcPct val="107000"/>
                        </a:lnSpc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Char char="•"/>
                      </a:pPr>
                      <a:r>
                        <a:rPr lang="en-US" sz="1000" u="none" strike="noStrike" dirty="0" err="1">
                          <a:solidFill>
                            <a:srgbClr val="000000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Century Gothic"/>
                          <a:ea typeface="Century Gothic"/>
                          <a:cs typeface="Century Gothic"/>
                        </a:rPr>
                        <a:t>федеральный</a:t>
                      </a:r>
                      <a:r>
                        <a:rPr lang="en-US" sz="1000" u="none" strike="noStrike" dirty="0">
                          <a:solidFill>
                            <a:srgbClr val="000000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Century Gothic"/>
                          <a:ea typeface="Century Gothic"/>
                          <a:cs typeface="Century Gothic"/>
                        </a:rPr>
                        <a:t> </a:t>
                      </a:r>
                      <a:r>
                        <a:rPr lang="en-US" sz="1000" u="none" strike="noStrike" dirty="0" err="1">
                          <a:solidFill>
                            <a:srgbClr val="000000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Century Gothic"/>
                          <a:ea typeface="Century Gothic"/>
                          <a:cs typeface="Century Gothic"/>
                        </a:rPr>
                        <a:t>план</a:t>
                      </a:r>
                      <a:r>
                        <a:rPr lang="en-US" sz="1000" u="none" strike="noStrike" dirty="0">
                          <a:solidFill>
                            <a:srgbClr val="000000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Century Gothic"/>
                          <a:ea typeface="Century Gothic"/>
                          <a:cs typeface="Century Gothic"/>
                        </a:rPr>
                        <a:t> </a:t>
                      </a:r>
                      <a:r>
                        <a:rPr lang="en-US" sz="1000" u="none" strike="noStrike" dirty="0" err="1">
                          <a:solidFill>
                            <a:srgbClr val="000000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Century Gothic"/>
                          <a:ea typeface="Century Gothic"/>
                          <a:cs typeface="Century Gothic"/>
                        </a:rPr>
                        <a:t>внеурочной</a:t>
                      </a:r>
                      <a:r>
                        <a:rPr lang="en-US" sz="1000" u="none" strike="noStrike" dirty="0">
                          <a:solidFill>
                            <a:srgbClr val="000000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Century Gothic"/>
                          <a:ea typeface="Century Gothic"/>
                          <a:cs typeface="Century Gothic"/>
                        </a:rPr>
                        <a:t> </a:t>
                      </a:r>
                      <a:r>
                        <a:rPr lang="en-US" sz="1000" u="none" strike="noStrike" dirty="0" err="1">
                          <a:solidFill>
                            <a:srgbClr val="000000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Century Gothic"/>
                          <a:ea typeface="Century Gothic"/>
                          <a:cs typeface="Century Gothic"/>
                        </a:rPr>
                        <a:t>деятельности</a:t>
                      </a:r>
                      <a:r>
                        <a:rPr lang="en-US" sz="1000" u="none" strike="noStrike" dirty="0">
                          <a:solidFill>
                            <a:srgbClr val="000000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Century Gothic"/>
                          <a:ea typeface="Century Gothic"/>
                          <a:cs typeface="Century Gothic"/>
                        </a:rPr>
                        <a:t>;</a:t>
                      </a:r>
                      <a:endParaRPr lang="ru-RU" sz="1100" u="none" strike="noStrike" dirty="0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Arial"/>
                        <a:ea typeface="Arial"/>
                        <a:cs typeface="Arial"/>
                      </a:endParaRPr>
                    </a:p>
                    <a:p>
                      <a:pPr marL="342900" lvl="0" indent="-342900" fontAlgn="base">
                        <a:lnSpc>
                          <a:spcPct val="107000"/>
                        </a:lnSpc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Char char="•"/>
                      </a:pPr>
                      <a:r>
                        <a:rPr lang="en-US" sz="1000" u="none" strike="noStrike" dirty="0" err="1">
                          <a:solidFill>
                            <a:srgbClr val="000000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Century Gothic"/>
                          <a:ea typeface="Century Gothic"/>
                          <a:cs typeface="Century Gothic"/>
                        </a:rPr>
                        <a:t>федеральный</a:t>
                      </a:r>
                      <a:r>
                        <a:rPr lang="en-US" sz="1000" u="none" strike="noStrike" dirty="0">
                          <a:solidFill>
                            <a:srgbClr val="000000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Century Gothic"/>
                          <a:ea typeface="Century Gothic"/>
                          <a:cs typeface="Century Gothic"/>
                        </a:rPr>
                        <a:t> </a:t>
                      </a:r>
                      <a:r>
                        <a:rPr lang="en-US" sz="1000" u="none" strike="noStrike" dirty="0" err="1">
                          <a:solidFill>
                            <a:srgbClr val="000000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Century Gothic"/>
                          <a:ea typeface="Century Gothic"/>
                          <a:cs typeface="Century Gothic"/>
                        </a:rPr>
                        <a:t>календарный</a:t>
                      </a:r>
                      <a:r>
                        <a:rPr lang="en-US" sz="1000" u="none" strike="noStrike" dirty="0">
                          <a:solidFill>
                            <a:srgbClr val="000000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Century Gothic"/>
                          <a:ea typeface="Century Gothic"/>
                          <a:cs typeface="Century Gothic"/>
                        </a:rPr>
                        <a:t> </a:t>
                      </a:r>
                      <a:r>
                        <a:rPr lang="en-US" sz="1000" u="none" strike="noStrike" dirty="0" err="1">
                          <a:solidFill>
                            <a:srgbClr val="000000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Century Gothic"/>
                          <a:ea typeface="Century Gothic"/>
                          <a:cs typeface="Century Gothic"/>
                        </a:rPr>
                        <a:t>учебный</a:t>
                      </a:r>
                      <a:r>
                        <a:rPr lang="en-US" sz="1000" u="none" strike="noStrike" dirty="0">
                          <a:solidFill>
                            <a:srgbClr val="000000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Century Gothic"/>
                          <a:ea typeface="Century Gothic"/>
                          <a:cs typeface="Century Gothic"/>
                        </a:rPr>
                        <a:t> </a:t>
                      </a:r>
                      <a:r>
                        <a:rPr lang="en-US" sz="1000" u="none" strike="noStrike" dirty="0" err="1">
                          <a:solidFill>
                            <a:srgbClr val="000000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Century Gothic"/>
                          <a:ea typeface="Century Gothic"/>
                          <a:cs typeface="Century Gothic"/>
                        </a:rPr>
                        <a:t>график</a:t>
                      </a:r>
                      <a:r>
                        <a:rPr lang="en-US" sz="1000" u="none" strike="noStrike" dirty="0">
                          <a:solidFill>
                            <a:srgbClr val="000000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Century Gothic"/>
                          <a:ea typeface="Century Gothic"/>
                          <a:cs typeface="Century Gothic"/>
                        </a:rPr>
                        <a:t>;</a:t>
                      </a:r>
                      <a:endParaRPr lang="ru-RU" sz="1100" u="none" strike="noStrike" dirty="0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Arial"/>
                        <a:ea typeface="Arial"/>
                        <a:cs typeface="Arial"/>
                      </a:endParaRPr>
                    </a:p>
                    <a:p>
                      <a:pPr marL="342900" lvl="0" indent="-342900" fontAlgn="base">
                        <a:lnSpc>
                          <a:spcPct val="107000"/>
                        </a:lnSpc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Char char="•"/>
                      </a:pPr>
                      <a:r>
                        <a:rPr lang="ru-RU" sz="1000" u="none" strike="noStrike" dirty="0">
                          <a:solidFill>
                            <a:srgbClr val="000000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Century Gothic"/>
                          <a:ea typeface="Century Gothic"/>
                          <a:cs typeface="Century Gothic"/>
                        </a:rPr>
                        <a:t>федеральный календарный план воспитательной работы;</a:t>
                      </a:r>
                      <a:endParaRPr lang="ru-RU" sz="1100" u="none" strike="noStrike" dirty="0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Arial"/>
                        <a:ea typeface="Arial"/>
                        <a:cs typeface="Arial"/>
                      </a:endParaRPr>
                    </a:p>
                    <a:p>
                      <a:pPr marL="342900" lvl="0" indent="-342900" fontAlgn="base">
                        <a:lnSpc>
                          <a:spcPct val="107000"/>
                        </a:lnSpc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Char char="•"/>
                      </a:pPr>
                      <a:r>
                        <a:rPr lang="en-US" sz="1000" u="none" strike="noStrike" dirty="0" err="1">
                          <a:solidFill>
                            <a:srgbClr val="000000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Century Gothic"/>
                          <a:ea typeface="Century Gothic"/>
                          <a:cs typeface="Century Gothic"/>
                        </a:rPr>
                        <a:t>федеральная</a:t>
                      </a:r>
                      <a:r>
                        <a:rPr lang="en-US" sz="1000" u="none" strike="noStrike" dirty="0">
                          <a:solidFill>
                            <a:srgbClr val="000000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Century Gothic"/>
                          <a:ea typeface="Century Gothic"/>
                          <a:cs typeface="Century Gothic"/>
                        </a:rPr>
                        <a:t> </a:t>
                      </a:r>
                      <a:r>
                        <a:rPr lang="en-US" sz="1000" u="none" strike="noStrike" dirty="0" err="1">
                          <a:solidFill>
                            <a:srgbClr val="000000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Century Gothic"/>
                          <a:ea typeface="Century Gothic"/>
                          <a:cs typeface="Century Gothic"/>
                        </a:rPr>
                        <a:t>рабочая</a:t>
                      </a:r>
                      <a:r>
                        <a:rPr lang="en-US" sz="1000" u="none" strike="noStrike" dirty="0">
                          <a:solidFill>
                            <a:srgbClr val="000000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Century Gothic"/>
                          <a:ea typeface="Century Gothic"/>
                          <a:cs typeface="Century Gothic"/>
                        </a:rPr>
                        <a:t> </a:t>
                      </a:r>
                      <a:r>
                        <a:rPr lang="en-US" sz="1000" u="none" strike="noStrike" dirty="0" err="1">
                          <a:solidFill>
                            <a:srgbClr val="000000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Century Gothic"/>
                          <a:ea typeface="Century Gothic"/>
                          <a:cs typeface="Century Gothic"/>
                        </a:rPr>
                        <a:t>программа</a:t>
                      </a:r>
                      <a:r>
                        <a:rPr lang="en-US" sz="1000" u="none" strike="noStrike" dirty="0">
                          <a:solidFill>
                            <a:srgbClr val="000000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Century Gothic"/>
                          <a:ea typeface="Century Gothic"/>
                          <a:cs typeface="Century Gothic"/>
                        </a:rPr>
                        <a:t> </a:t>
                      </a:r>
                      <a:r>
                        <a:rPr lang="en-US" sz="1000" u="none" strike="noStrike" dirty="0" err="1">
                          <a:solidFill>
                            <a:srgbClr val="000000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Century Gothic"/>
                          <a:ea typeface="Century Gothic"/>
                          <a:cs typeface="Century Gothic"/>
                        </a:rPr>
                        <a:t>воспитания</a:t>
                      </a:r>
                      <a:r>
                        <a:rPr lang="en-US" sz="1000" u="none" strike="noStrike" dirty="0">
                          <a:solidFill>
                            <a:srgbClr val="000000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Century Gothic"/>
                          <a:ea typeface="Century Gothic"/>
                          <a:cs typeface="Century Gothic"/>
                        </a:rPr>
                        <a:t>;</a:t>
                      </a:r>
                      <a:endParaRPr lang="ru-RU" sz="1100" u="none" strike="noStrike" dirty="0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Arial"/>
                        <a:ea typeface="Arial"/>
                        <a:cs typeface="Arial"/>
                      </a:endParaRPr>
                    </a:p>
                    <a:p>
                      <a:pPr marL="342900" lvl="0" indent="-342900" fontAlgn="base">
                        <a:lnSpc>
                          <a:spcPct val="107000"/>
                        </a:lnSpc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Char char="•"/>
                      </a:pPr>
                      <a:r>
                        <a:rPr lang="ru-RU" sz="1000" u="none" strike="noStrike" dirty="0">
                          <a:solidFill>
                            <a:srgbClr val="000000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Century Gothic"/>
                          <a:ea typeface="Century Gothic"/>
                          <a:cs typeface="Century Gothic"/>
                        </a:rPr>
                        <a:t>федеральные рабочие программы учебных предметов;</a:t>
                      </a:r>
                      <a:endParaRPr lang="ru-RU" sz="1100" u="none" strike="noStrike" dirty="0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Arial"/>
                        <a:ea typeface="Arial"/>
                        <a:cs typeface="Arial"/>
                      </a:endParaRPr>
                    </a:p>
                    <a:p>
                      <a:pPr marL="342900" lvl="0" indent="-342900" fontAlgn="base">
                        <a:lnSpc>
                          <a:spcPct val="107000"/>
                        </a:lnSpc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Char char="•"/>
                      </a:pPr>
                      <a:r>
                        <a:rPr lang="en-US" sz="1000" u="none" strike="noStrike" dirty="0" err="1">
                          <a:solidFill>
                            <a:srgbClr val="000000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Century Gothic"/>
                          <a:ea typeface="Century Gothic"/>
                          <a:cs typeface="Century Gothic"/>
                        </a:rPr>
                        <a:t>программа</a:t>
                      </a:r>
                      <a:r>
                        <a:rPr lang="en-US" sz="1000" u="none" strike="noStrike" dirty="0">
                          <a:solidFill>
                            <a:srgbClr val="000000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Century Gothic"/>
                          <a:ea typeface="Century Gothic"/>
                          <a:cs typeface="Century Gothic"/>
                        </a:rPr>
                        <a:t> </a:t>
                      </a:r>
                      <a:r>
                        <a:rPr lang="en-US" sz="1000" u="none" strike="noStrike" dirty="0" err="1">
                          <a:solidFill>
                            <a:srgbClr val="000000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Century Gothic"/>
                          <a:ea typeface="Century Gothic"/>
                          <a:cs typeface="Century Gothic"/>
                        </a:rPr>
                        <a:t>формирования</a:t>
                      </a:r>
                      <a:r>
                        <a:rPr lang="en-US" sz="1000" u="none" strike="noStrike" dirty="0">
                          <a:solidFill>
                            <a:srgbClr val="000000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Century Gothic"/>
                          <a:ea typeface="Century Gothic"/>
                          <a:cs typeface="Century Gothic"/>
                        </a:rPr>
                        <a:t> УУД;</a:t>
                      </a:r>
                      <a:endParaRPr lang="ru-RU" sz="1100" u="none" strike="noStrike" dirty="0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Arial"/>
                        <a:ea typeface="Arial"/>
                        <a:cs typeface="Arial"/>
                      </a:endParaRPr>
                    </a:p>
                    <a:p>
                      <a:pPr marL="342900" lvl="0" indent="-342900" fontAlgn="base">
                        <a:lnSpc>
                          <a:spcPct val="107000"/>
                        </a:lnSpc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Char char="•"/>
                      </a:pPr>
                      <a:r>
                        <a:rPr lang="en-US" sz="1000" u="none" strike="noStrike" dirty="0" err="1">
                          <a:solidFill>
                            <a:srgbClr val="000000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Century Gothic"/>
                          <a:ea typeface="Century Gothic"/>
                          <a:cs typeface="Century Gothic"/>
                        </a:rPr>
                        <a:t>программа</a:t>
                      </a:r>
                      <a:r>
                        <a:rPr lang="en-US" sz="1000" u="none" strike="noStrike" dirty="0">
                          <a:solidFill>
                            <a:srgbClr val="000000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Century Gothic"/>
                          <a:ea typeface="Century Gothic"/>
                          <a:cs typeface="Century Gothic"/>
                        </a:rPr>
                        <a:t> </a:t>
                      </a:r>
                      <a:r>
                        <a:rPr lang="en-US" sz="1000" u="none" strike="noStrike" dirty="0" err="1">
                          <a:solidFill>
                            <a:srgbClr val="000000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Century Gothic"/>
                          <a:ea typeface="Century Gothic"/>
                          <a:cs typeface="Century Gothic"/>
                        </a:rPr>
                        <a:t>коррекционной</a:t>
                      </a:r>
                      <a:r>
                        <a:rPr lang="en-US" sz="1000" u="none" strike="noStrike" dirty="0">
                          <a:solidFill>
                            <a:srgbClr val="000000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Century Gothic"/>
                          <a:ea typeface="Century Gothic"/>
                          <a:cs typeface="Century Gothic"/>
                        </a:rPr>
                        <a:t> </a:t>
                      </a:r>
                      <a:r>
                        <a:rPr lang="en-US" sz="1000" u="none" strike="noStrike" dirty="0" err="1">
                          <a:solidFill>
                            <a:srgbClr val="000000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Century Gothic"/>
                          <a:ea typeface="Century Gothic"/>
                          <a:cs typeface="Century Gothic"/>
                        </a:rPr>
                        <a:t>работы</a:t>
                      </a:r>
                      <a:endParaRPr lang="ru-RU" sz="1100" u="none" strike="noStrike" dirty="0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50794" marR="52526" marT="48485" marB="0">
                    <a:lnL w="12700" cap="flat" cmpd="sng" algn="ctr">
                      <a:solidFill>
                        <a:srgbClr val="0097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7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7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7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F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14263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solidFill>
                            <a:srgbClr val="000000"/>
                          </a:solidFill>
                          <a:effectLst/>
                          <a:latin typeface="Century Gothic"/>
                          <a:ea typeface="Century Gothic"/>
                          <a:cs typeface="Century Gothic"/>
                        </a:rPr>
                        <a:t>Что будет обязательным для всех школ</a:t>
                      </a:r>
                      <a:endParaRPr lang="ru-RU" sz="1100" dirty="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50794" marR="52526" marT="48485" marB="0">
                    <a:lnL w="12700" cap="flat" cmpd="sng" algn="ctr">
                      <a:solidFill>
                        <a:srgbClr val="0097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7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7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7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DDE1"/>
                    </a:solidFill>
                  </a:tcPr>
                </a:tc>
                <a:tc>
                  <a:txBody>
                    <a:bodyPr/>
                    <a:lstStyle/>
                    <a:p>
                      <a:pPr marR="61595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rgbClr val="000000"/>
                          </a:solidFill>
                          <a:effectLst/>
                          <a:latin typeface="Century Gothic"/>
                          <a:ea typeface="Century Gothic"/>
                          <a:cs typeface="Century Gothic"/>
                        </a:rPr>
                        <a:t>Обязательными для применения станут федеральные рабочие программы по предметам гуманитарного цикла: «Русский язык», «Литературное чтение» и «Окружающий мир» в начальных классах и «Русский язык», «Литература», «История», «Обществознание», «География» и «Основы безопасности жизнедеятельности» для основного общего и среднего общего образования.</a:t>
                      </a:r>
                      <a:endParaRPr lang="ru-RU" sz="1100" dirty="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rgbClr val="000000"/>
                          </a:solidFill>
                          <a:effectLst/>
                          <a:latin typeface="Century Gothic"/>
                          <a:ea typeface="Century Gothic"/>
                          <a:cs typeface="Century Gothic"/>
                        </a:rPr>
                        <a:t>Обязательной к выполнению станет и федеральная рабочая программа воспитания, и федеральный календарный план воспитательной работы</a:t>
                      </a:r>
                      <a:endParaRPr lang="ru-RU" sz="1100" dirty="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50794" marR="52526" marT="48485" marB="0">
                    <a:lnL w="12700" cap="flat" cmpd="sng" algn="ctr">
                      <a:solidFill>
                        <a:srgbClr val="0097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7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7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7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DDE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9957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 b="1">
                          <a:solidFill>
                            <a:srgbClr val="000000"/>
                          </a:solidFill>
                          <a:effectLst/>
                          <a:latin typeface="Century Gothic"/>
                          <a:ea typeface="Century Gothic"/>
                          <a:cs typeface="Century Gothic"/>
                        </a:rPr>
                        <a:t>Как будут применять ФООП</a:t>
                      </a:r>
                      <a:endParaRPr lang="ru-RU" sz="110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50794" marR="52526" marT="48485" marB="0">
                    <a:lnL w="12700" cap="flat" cmpd="sng" algn="ctr">
                      <a:solidFill>
                        <a:srgbClr val="0097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7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7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7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F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2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rgbClr val="000000"/>
                          </a:solidFill>
                          <a:effectLst/>
                          <a:latin typeface="Century Gothic"/>
                          <a:ea typeface="Century Gothic"/>
                          <a:cs typeface="Century Gothic"/>
                        </a:rPr>
                        <a:t>Школы смогут непосредственно применять ФООП или отдельные компоненты ФООП без составления собственных рабочих программ. При этом школы сохраняют право разработки собственных </a:t>
                      </a:r>
                      <a:endParaRPr lang="ru-RU" sz="1100" dirty="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rgbClr val="000000"/>
                          </a:solidFill>
                          <a:effectLst/>
                          <a:latin typeface="Century Gothic"/>
                          <a:ea typeface="Century Gothic"/>
                          <a:cs typeface="Century Gothic"/>
                        </a:rPr>
                        <a:t>образовательных программ, но их содержание и планируемые результаты должны быть не ниже, чем в </a:t>
                      </a:r>
                      <a:endParaRPr lang="ru-RU" sz="1100" dirty="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effectLst/>
                          <a:latin typeface="Century Gothic"/>
                          <a:ea typeface="Century Gothic"/>
                          <a:cs typeface="Century Gothic"/>
                        </a:rPr>
                        <a:t>ФООП</a:t>
                      </a:r>
                      <a:endParaRPr lang="ru-RU" sz="1100" dirty="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50794" marR="52526" marT="48485" marB="0">
                    <a:lnL w="12700" cap="flat" cmpd="sng" algn="ctr">
                      <a:solidFill>
                        <a:srgbClr val="0097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7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7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7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F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2982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solidFill>
                            <a:srgbClr val="000000"/>
                          </a:solidFill>
                          <a:effectLst/>
                          <a:latin typeface="Century Gothic"/>
                          <a:ea typeface="Century Gothic"/>
                          <a:cs typeface="Century Gothic"/>
                        </a:rPr>
                        <a:t>Что будет с углубленным обучением</a:t>
                      </a:r>
                      <a:endParaRPr lang="ru-RU" sz="110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50794" marR="52526" marT="48485" marB="0">
                    <a:lnL w="12700" cap="flat" cmpd="sng" algn="ctr">
                      <a:solidFill>
                        <a:srgbClr val="0097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7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7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7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DDE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rgbClr val="000000"/>
                          </a:solidFill>
                          <a:effectLst/>
                          <a:latin typeface="Century Gothic"/>
                          <a:ea typeface="Century Gothic"/>
                          <a:cs typeface="Century Gothic"/>
                        </a:rPr>
                        <a:t>Школы вправе перераспределить часы в федеральных учебных планах на изучение учебных предметов, по которым не проводится ГИА, в пользу изучения иных учебных предметов, в том числе на организацию их углубленного изучения</a:t>
                      </a:r>
                      <a:endParaRPr lang="ru-RU" sz="1100" dirty="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50794" marR="52526" marT="48485" marB="0">
                    <a:lnL w="12700" cap="flat" cmpd="sng" algn="ctr">
                      <a:solidFill>
                        <a:srgbClr val="0097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7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7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7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DDE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42567">
                <a:tc>
                  <a:txBody>
                    <a:bodyPr/>
                    <a:lstStyle/>
                    <a:p>
                      <a:pPr marL="6604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solidFill>
                            <a:srgbClr val="000000"/>
                          </a:solidFill>
                          <a:effectLst/>
                          <a:latin typeface="Century Gothic"/>
                          <a:ea typeface="Century Gothic"/>
                          <a:cs typeface="Century Gothic"/>
                        </a:rPr>
                        <a:t>Когда школы перейдут на ФООП</a:t>
                      </a:r>
                      <a:endParaRPr lang="ru-RU" sz="110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50794" marR="52526" marT="48485" marB="0">
                    <a:lnL w="12700" cap="flat" cmpd="sng" algn="ctr">
                      <a:solidFill>
                        <a:srgbClr val="0097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7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7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7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F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rgbClr val="000000"/>
                          </a:solidFill>
                          <a:effectLst/>
                          <a:latin typeface="Century Gothic"/>
                          <a:ea typeface="Century Gothic"/>
                          <a:cs typeface="Century Gothic"/>
                        </a:rPr>
                        <a:t>Переход школ на ФООП запланирован к 1 сентября 2023 года. Школы должны привести ООП в соответствие с ФООП до 1 сентября 2023 года</a:t>
                      </a:r>
                      <a:endParaRPr lang="ru-RU" sz="1100" dirty="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50794" marR="52526" marT="48485" marB="0">
                    <a:lnL w="12700" cap="flat" cmpd="sng" algn="ctr">
                      <a:solidFill>
                        <a:srgbClr val="0097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7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7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7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F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42134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19159" r="24186"/>
          <a:stretch/>
        </p:blipFill>
        <p:spPr>
          <a:xfrm>
            <a:off x="354843" y="723331"/>
            <a:ext cx="3002507" cy="529959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947915" y="214374"/>
            <a:ext cx="9130353" cy="65556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/>
              <a:t>Учебники и учебные пособия, а также учебно-методические материалы, средства обучения и воспитания предоставляются в пользование на время получения   образования организациями, осуществляющими образовательную деятельность, бесплатно.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ru-RU" sz="28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/>
              <a:t>Норма обеспеченности определяется исходя из расчета не менее одного учебника в печатной </a:t>
            </a:r>
            <a:r>
              <a:rPr lang="ru-RU" sz="2800" b="1" dirty="0">
                <a:solidFill>
                  <a:srgbClr val="FF0000"/>
                </a:solidFill>
              </a:rPr>
              <a:t>и</a:t>
            </a:r>
            <a:r>
              <a:rPr lang="ru-RU" sz="2800" dirty="0"/>
              <a:t> электронной форме на каждого обучающегося по каждому учебному предмету, входящему в учебный план основной образовательной программы.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ru-RU" sz="28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/>
              <a:t>Учебники должны быть  включенные в федеральный </a:t>
            </a:r>
            <a:r>
              <a:rPr lang="ru-RU" sz="2800" dirty="0">
                <a:hlinkClick r:id="rId3"/>
              </a:rPr>
              <a:t>перечень</a:t>
            </a:r>
            <a:r>
              <a:rPr lang="ru-RU" sz="2800" dirty="0"/>
              <a:t> учебников.</a:t>
            </a:r>
          </a:p>
        </p:txBody>
      </p:sp>
    </p:spTree>
    <p:extLst>
      <p:ext uri="{BB962C8B-B14F-4D97-AF65-F5344CB8AC3E}">
        <p14:creationId xmlns:p14="http://schemas.microsoft.com/office/powerpoint/2010/main" val="2302655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19159" r="24186"/>
          <a:stretch/>
        </p:blipFill>
        <p:spPr>
          <a:xfrm>
            <a:off x="354843" y="723331"/>
            <a:ext cx="3002507" cy="529959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166282" y="136478"/>
            <a:ext cx="8802806" cy="6494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/>
              <a:t>К учебным изданиям </a:t>
            </a:r>
            <a:r>
              <a:rPr lang="ru-RU" sz="3200" dirty="0">
                <a:hlinkClick r:id="rId3"/>
              </a:rPr>
              <a:t>ГОСТ</a:t>
            </a:r>
            <a:r>
              <a:rPr lang="ru-RU" sz="3200" dirty="0"/>
              <a:t> относит: </a:t>
            </a:r>
          </a:p>
          <a:p>
            <a:r>
              <a:rPr lang="ru-RU" sz="3200" dirty="0"/>
              <a:t>учебник, букварь, учебное пособие, учебно-методическое пособие, учебное наглядное пособие, рабочую тетрадь, самоучитель, хрестоматию, практикум, задачник, учебную программу, учебный комплект. </a:t>
            </a:r>
          </a:p>
          <a:p>
            <a:r>
              <a:rPr lang="ru-RU" sz="3200" dirty="0">
                <a:hlinkClick r:id="rId4"/>
              </a:rPr>
              <a:t>Рабочая тетрадь</a:t>
            </a:r>
            <a:r>
              <a:rPr lang="ru-RU" sz="3200" dirty="0"/>
              <a:t> - учебное пособие, имеющее особый дидактический аппарат, способствующий самостоятельной работе учащегося над освоением учебного предмета. Вопрос обеспечения обучающихся рабочими тетрадями относится к компетенции общеобразовательной организации.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86921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19159" r="24186"/>
          <a:stretch/>
        </p:blipFill>
        <p:spPr>
          <a:xfrm>
            <a:off x="354843" y="723331"/>
            <a:ext cx="3002507" cy="529959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166282" y="136478"/>
            <a:ext cx="8802806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- </a:t>
            </a:r>
            <a:r>
              <a:rPr lang="ru-RU" sz="2000" dirty="0"/>
              <a:t>Изучение приказа министерства Просвещения Российской Федерации от 21.09.2022 № 858 «Об утверждении федерального перечня учебников, допущенных к использованию при реализации имеющих государственную аккредитацию образовательных программ начального общего, основного общего, среднего общего образования организациями, осуществляющими образовательную деятельность и установления предельного срока использования исключенных учебников» всеми заинтересованными участниками образовательного процесса</a:t>
            </a:r>
          </a:p>
          <a:p>
            <a:r>
              <a:rPr lang="ru-RU" sz="2000" dirty="0"/>
              <a:t>- Ревизия библиотечного фонда учебников и учебных пособий на предмет их соответствия вновь утвержденному федеральному перечню и возможным срокам использования в образовательном процессе</a:t>
            </a:r>
          </a:p>
          <a:p>
            <a:r>
              <a:rPr lang="ru-RU" sz="2000" dirty="0"/>
              <a:t>-  Формирование и утверждение  списка учебников и учебных пособий</a:t>
            </a:r>
          </a:p>
          <a:p>
            <a:r>
              <a:rPr lang="ru-RU" sz="2000" dirty="0"/>
              <a:t>- Анализ  потребности в средствах на обновление библиотечного фонда с учетом </a:t>
            </a:r>
            <a:r>
              <a:rPr lang="ru-RU" sz="2000" b="1" dirty="0" err="1">
                <a:solidFill>
                  <a:srgbClr val="FF0000"/>
                </a:solidFill>
              </a:rPr>
              <a:t>дозакупки</a:t>
            </a:r>
            <a:r>
              <a:rPr lang="ru-RU" sz="2000" dirty="0">
                <a:solidFill>
                  <a:srgbClr val="FF0000"/>
                </a:solidFill>
              </a:rPr>
              <a:t> </a:t>
            </a:r>
            <a:r>
              <a:rPr lang="ru-RU" sz="2000" dirty="0"/>
              <a:t>учебников и учебных пособий и обновления учебной литературы для </a:t>
            </a:r>
            <a:r>
              <a:rPr lang="ru-RU" sz="2400" dirty="0">
                <a:solidFill>
                  <a:srgbClr val="FF0000"/>
                </a:solidFill>
              </a:rPr>
              <a:t>1,2</a:t>
            </a:r>
            <a:r>
              <a:rPr lang="ru-RU" sz="2000" dirty="0">
                <a:solidFill>
                  <a:srgbClr val="FF0000"/>
                </a:solidFill>
              </a:rPr>
              <a:t> </a:t>
            </a:r>
            <a:r>
              <a:rPr lang="ru-RU" sz="2000" dirty="0"/>
              <a:t>и </a:t>
            </a:r>
            <a:r>
              <a:rPr lang="ru-RU" sz="2400" dirty="0">
                <a:solidFill>
                  <a:srgbClr val="FF0000"/>
                </a:solidFill>
              </a:rPr>
              <a:t>5,6</a:t>
            </a:r>
            <a:r>
              <a:rPr lang="ru-RU" sz="2000" dirty="0">
                <a:solidFill>
                  <a:srgbClr val="FF0000"/>
                </a:solidFill>
              </a:rPr>
              <a:t> </a:t>
            </a:r>
            <a:r>
              <a:rPr lang="ru-RU" sz="2000" dirty="0"/>
              <a:t>классов на основании прогнозного комплектования на 2023-2024 и последующие годы</a:t>
            </a:r>
          </a:p>
          <a:p>
            <a:r>
              <a:rPr lang="ru-RU" sz="2000" dirty="0"/>
              <a:t>- Корректировка локальных актов образовательных организаций, регламентирующих  порядок  утверждения списка учебников и учебных пособий. </a:t>
            </a:r>
          </a:p>
        </p:txBody>
      </p:sp>
    </p:spTree>
    <p:extLst>
      <p:ext uri="{BB962C8B-B14F-4D97-AF65-F5344CB8AC3E}">
        <p14:creationId xmlns:p14="http://schemas.microsoft.com/office/powerpoint/2010/main" val="3619638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l="10920" t="18789" r="46693" b="38226"/>
          <a:stretch/>
        </p:blipFill>
        <p:spPr>
          <a:xfrm>
            <a:off x="573207" y="423081"/>
            <a:ext cx="11081982" cy="60323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9654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10522" t="18522" r="47068" b="37972"/>
          <a:stretch/>
        </p:blipFill>
        <p:spPr>
          <a:xfrm>
            <a:off x="723331" y="545910"/>
            <a:ext cx="10822675" cy="5868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6881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0060" y="652533"/>
            <a:ext cx="10672549" cy="5475311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12460" y="804933"/>
            <a:ext cx="10672549" cy="54753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7853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8708A068-D715-F129-0A5B-CC3303591A2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3366"/>
          <a:stretch/>
        </p:blipFill>
        <p:spPr>
          <a:xfrm>
            <a:off x="245659" y="185685"/>
            <a:ext cx="7328848" cy="3753135"/>
          </a:xfrm>
          <a:prstGeom prst="rect">
            <a:avLst/>
          </a:prstGeom>
          <a:ln>
            <a:solidFill>
              <a:srgbClr val="00B050"/>
            </a:solidFill>
          </a:ln>
        </p:spPr>
      </p:pic>
      <p:sp>
        <p:nvSpPr>
          <p:cNvPr id="3" name="TextBox 2"/>
          <p:cNvSpPr txBox="1"/>
          <p:nvPr/>
        </p:nvSpPr>
        <p:spPr>
          <a:xfrm>
            <a:off x="7574507" y="1842481"/>
            <a:ext cx="50496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>
                <a:solidFill>
                  <a:srgbClr val="FF0000"/>
                </a:solidFill>
              </a:rPr>
              <a:t>ФООП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/>
          <a:srcRect t="15307"/>
          <a:stretch/>
        </p:blipFill>
        <p:spPr>
          <a:xfrm>
            <a:off x="5404513" y="3466531"/>
            <a:ext cx="6564837" cy="3152600"/>
          </a:xfrm>
          <a:prstGeom prst="rect">
            <a:avLst/>
          </a:prstGeom>
          <a:ln>
            <a:solidFill>
              <a:srgbClr val="00B050"/>
            </a:solidFill>
          </a:ln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8708A068-D715-F129-0A5B-CC3303591A2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3366"/>
          <a:stretch/>
        </p:blipFill>
        <p:spPr>
          <a:xfrm>
            <a:off x="398059" y="338085"/>
            <a:ext cx="7328848" cy="3753135"/>
          </a:xfrm>
          <a:prstGeom prst="rect">
            <a:avLst/>
          </a:prstGeom>
          <a:ln>
            <a:solidFill>
              <a:srgbClr val="00B050"/>
            </a:solidFill>
          </a:ln>
        </p:spPr>
      </p:pic>
    </p:spTree>
    <p:extLst>
      <p:ext uri="{BB962C8B-B14F-4D97-AF65-F5344CB8AC3E}">
        <p14:creationId xmlns:p14="http://schemas.microsoft.com/office/powerpoint/2010/main" val="1440699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t="9181"/>
          <a:stretch/>
        </p:blipFill>
        <p:spPr>
          <a:xfrm>
            <a:off x="818866" y="545911"/>
            <a:ext cx="10918209" cy="5800298"/>
          </a:xfrm>
          <a:prstGeom prst="rect">
            <a:avLst/>
          </a:prstGeom>
          <a:ln>
            <a:solidFill>
              <a:srgbClr val="00B050"/>
            </a:solidFill>
          </a:ln>
        </p:spPr>
      </p:pic>
    </p:spTree>
    <p:extLst>
      <p:ext uri="{BB962C8B-B14F-4D97-AF65-F5344CB8AC3E}">
        <p14:creationId xmlns:p14="http://schemas.microsoft.com/office/powerpoint/2010/main" val="523024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t="233"/>
          <a:stretch/>
        </p:blipFill>
        <p:spPr>
          <a:xfrm>
            <a:off x="1023582" y="518615"/>
            <a:ext cx="10413242" cy="5827593"/>
          </a:xfrm>
          <a:prstGeom prst="rect">
            <a:avLst/>
          </a:prstGeom>
          <a:ln>
            <a:solidFill>
              <a:srgbClr val="00B050"/>
            </a:solidFill>
          </a:ln>
        </p:spPr>
      </p:pic>
    </p:spTree>
    <p:extLst>
      <p:ext uri="{BB962C8B-B14F-4D97-AF65-F5344CB8AC3E}">
        <p14:creationId xmlns:p14="http://schemas.microsoft.com/office/powerpoint/2010/main" val="478095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t="13190"/>
          <a:stretch/>
        </p:blipFill>
        <p:spPr>
          <a:xfrm>
            <a:off x="573206" y="1187355"/>
            <a:ext cx="11068334" cy="4940490"/>
          </a:xfrm>
          <a:prstGeom prst="rect">
            <a:avLst/>
          </a:prstGeom>
          <a:ln>
            <a:solidFill>
              <a:srgbClr val="00B050"/>
            </a:solidFill>
          </a:ln>
        </p:spPr>
      </p:pic>
      <p:sp>
        <p:nvSpPr>
          <p:cNvPr id="3" name="TextBox 2"/>
          <p:cNvSpPr txBox="1"/>
          <p:nvPr/>
        </p:nvSpPr>
        <p:spPr>
          <a:xfrm>
            <a:off x="4012441" y="368490"/>
            <a:ext cx="46675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>
                <a:solidFill>
                  <a:srgbClr val="FF0000"/>
                </a:solidFill>
              </a:rPr>
              <a:t>ФООП НОО</a:t>
            </a:r>
          </a:p>
        </p:txBody>
      </p:sp>
    </p:spTree>
    <p:extLst>
      <p:ext uri="{BB962C8B-B14F-4D97-AF65-F5344CB8AC3E}">
        <p14:creationId xmlns:p14="http://schemas.microsoft.com/office/powerpoint/2010/main" val="3379343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4"/>
          <p:cNvGrpSpPr>
            <a:grpSpLocks noChangeAspect="1"/>
          </p:cNvGrpSpPr>
          <p:nvPr/>
        </p:nvGrpSpPr>
        <p:grpSpPr bwMode="auto">
          <a:xfrm>
            <a:off x="0" y="-1176033"/>
            <a:ext cx="11800572" cy="8287351"/>
            <a:chOff x="467" y="67"/>
            <a:chExt cx="6463" cy="3995"/>
          </a:xfrm>
        </p:grpSpPr>
        <p:sp>
          <p:nvSpPr>
            <p:cNvPr id="4" name="AutoShape 3"/>
            <p:cNvSpPr>
              <a:spLocks noChangeAspect="1" noChangeArrowheads="1" noTextEdit="1"/>
            </p:cNvSpPr>
            <p:nvPr/>
          </p:nvSpPr>
          <p:spPr bwMode="auto">
            <a:xfrm>
              <a:off x="467" y="67"/>
              <a:ext cx="6463" cy="39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pic>
          <p:nvPicPr>
            <p:cNvPr id="1029" name="Picture 5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464" t="14971" r="3473" b="4884"/>
            <a:stretch/>
          </p:blipFill>
          <p:spPr bwMode="auto">
            <a:xfrm>
              <a:off x="599" y="749"/>
              <a:ext cx="6331" cy="30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3072292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Базис">
  <a:themeElements>
    <a:clrScheme name="Базис">
      <a:dk1>
        <a:srgbClr val="000000"/>
      </a:dk1>
      <a:lt1>
        <a:srgbClr val="FFFFFF"/>
      </a:lt1>
      <a:dk2>
        <a:srgbClr val="565349"/>
      </a:dk2>
      <a:lt2>
        <a:srgbClr val="DDDDDD"/>
      </a:lt2>
      <a:accent1>
        <a:srgbClr val="A6B727"/>
      </a:accent1>
      <a:accent2>
        <a:srgbClr val="DF5327"/>
      </a:accent2>
      <a:accent3>
        <a:srgbClr val="FE9E00"/>
      </a:accent3>
      <a:accent4>
        <a:srgbClr val="418AB3"/>
      </a:accent4>
      <a:accent5>
        <a:srgbClr val="D7D447"/>
      </a:accent5>
      <a:accent6>
        <a:srgbClr val="818183"/>
      </a:accent6>
      <a:hlink>
        <a:srgbClr val="F59E00"/>
      </a:hlink>
      <a:folHlink>
        <a:srgbClr val="B2B2B2"/>
      </a:folHlink>
    </a:clrScheme>
    <a:fontScheme name="Базис">
      <a:majorFont>
        <a:latin typeface="Corbel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Базис">
      <a:fillStyleLst>
        <a:solidFill>
          <a:schemeClr val="phClr"/>
        </a:solidFill>
        <a:solidFill>
          <a:schemeClr val="phClr">
            <a:tint val="55000"/>
            <a:satMod val="13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  <a:satMod val="105000"/>
              </a:schemeClr>
            </a:gs>
            <a:gs pos="100000">
              <a:schemeClr val="phClr">
                <a:shade val="80000"/>
                <a:satMod val="12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27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95000"/>
            <a:satMod val="140000"/>
          </a:schemeClr>
        </a:solidFill>
        <a:solidFill>
          <a:schemeClr val="phClr">
            <a:tint val="90000"/>
            <a:shade val="85000"/>
            <a:satMod val="160000"/>
            <a:lumMod val="11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sis" id="{5665723A-49BA-4B57-8411-A56F8F207965}" vid="{90E45F77-AEFC-46EF-A7C1-5B338C297B0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TM03457444[[fn=Базис]]</Template>
  <TotalTime>250</TotalTime>
  <Words>650</Words>
  <Application>Microsoft Office PowerPoint</Application>
  <PresentationFormat>Широкоэкранный</PresentationFormat>
  <Paragraphs>70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2" baseType="lpstr">
      <vt:lpstr>Arial</vt:lpstr>
      <vt:lpstr>Calibri</vt:lpstr>
      <vt:lpstr>Century Gothic</vt:lpstr>
      <vt:lpstr>Corbel</vt:lpstr>
      <vt:lpstr>Базис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ВАЖНО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IPK</dc:creator>
  <cp:lastModifiedBy>User</cp:lastModifiedBy>
  <cp:revision>27</cp:revision>
  <cp:lastPrinted>2023-02-14T05:46:01Z</cp:lastPrinted>
  <dcterms:created xsi:type="dcterms:W3CDTF">2022-11-30T10:14:21Z</dcterms:created>
  <dcterms:modified xsi:type="dcterms:W3CDTF">2023-02-17T06:42:24Z</dcterms:modified>
</cp:coreProperties>
</file>