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60" r:id="rId3"/>
    <p:sldId id="257" r:id="rId4"/>
    <p:sldId id="265" r:id="rId5"/>
    <p:sldId id="267" r:id="rId6"/>
    <p:sldId id="273" r:id="rId7"/>
    <p:sldId id="268" r:id="rId8"/>
    <p:sldId id="270" r:id="rId9"/>
    <p:sldId id="282" r:id="rId10"/>
    <p:sldId id="269" r:id="rId11"/>
    <p:sldId id="272" r:id="rId12"/>
    <p:sldId id="280" r:id="rId13"/>
    <p:sldId id="284" r:id="rId14"/>
    <p:sldId id="285" r:id="rId15"/>
    <p:sldId id="275" r:id="rId16"/>
    <p:sldId id="276" r:id="rId17"/>
    <p:sldId id="277" r:id="rId1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89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8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2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7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36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9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2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5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5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1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8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6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rikaz-minobrnauki-rossii-ot-31032014-n-253/#10001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gost-760-2003-mezhgosudarstvennyi-standart-sistema-standartov-po/#10026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galacts.ru/doc/gost-760-2003-mezhgosudarstvennyi-standart-sistema-standartov-po/#10027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1445" r="49291" b="37116"/>
          <a:stretch/>
        </p:blipFill>
        <p:spPr>
          <a:xfrm>
            <a:off x="2203088" y="900752"/>
            <a:ext cx="7718833" cy="260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9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164"/>
          <a:stretch/>
        </p:blipFill>
        <p:spPr>
          <a:xfrm>
            <a:off x="573206" y="1255594"/>
            <a:ext cx="11136573" cy="513155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83892" y="655093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ФООП ООО</a:t>
            </a:r>
          </a:p>
        </p:txBody>
      </p:sp>
    </p:spTree>
    <p:extLst>
      <p:ext uri="{BB962C8B-B14F-4D97-AF65-F5344CB8AC3E}">
        <p14:creationId xmlns:p14="http://schemas.microsoft.com/office/powerpoint/2010/main" val="35660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6C1C5C-42F5-6939-30A8-8A55DD64F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056" t="13532" r="16339" b="-398"/>
          <a:stretch/>
        </p:blipFill>
        <p:spPr>
          <a:xfrm>
            <a:off x="395785" y="614149"/>
            <a:ext cx="11109278" cy="584124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0101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551"/>
          <p:cNvGrpSpPr/>
          <p:nvPr/>
        </p:nvGrpSpPr>
        <p:grpSpPr>
          <a:xfrm>
            <a:off x="668341" y="1631004"/>
            <a:ext cx="13042230" cy="4733812"/>
            <a:chOff x="0" y="0"/>
            <a:chExt cx="11234605" cy="4460748"/>
          </a:xfrm>
        </p:grpSpPr>
        <p:sp>
          <p:nvSpPr>
            <p:cNvPr id="3" name="Shape 56879"/>
            <p:cNvSpPr/>
            <p:nvPr/>
          </p:nvSpPr>
          <p:spPr>
            <a:xfrm>
              <a:off x="0" y="4078224"/>
              <a:ext cx="8641080" cy="382524"/>
            </a:xfrm>
            <a:custGeom>
              <a:avLst/>
              <a:gdLst/>
              <a:ahLst/>
              <a:cxnLst/>
              <a:rect l="0" t="0" r="0" b="0"/>
              <a:pathLst>
                <a:path w="8641080" h="382524">
                  <a:moveTo>
                    <a:pt x="0" y="0"/>
                  </a:moveTo>
                  <a:lnTo>
                    <a:pt x="8641080" y="0"/>
                  </a:lnTo>
                  <a:lnTo>
                    <a:pt x="8641080" y="382524"/>
                  </a:lnTo>
                  <a:lnTo>
                    <a:pt x="0" y="38252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F7F7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" name="Shape 15449"/>
            <p:cNvSpPr/>
            <p:nvPr/>
          </p:nvSpPr>
          <p:spPr>
            <a:xfrm>
              <a:off x="0" y="4078224"/>
              <a:ext cx="8641080" cy="382524"/>
            </a:xfrm>
            <a:custGeom>
              <a:avLst/>
              <a:gdLst/>
              <a:ahLst/>
              <a:cxnLst/>
              <a:rect l="0" t="0" r="0" b="0"/>
              <a:pathLst>
                <a:path w="8641080" h="382524">
                  <a:moveTo>
                    <a:pt x="0" y="382524"/>
                  </a:moveTo>
                  <a:lnTo>
                    <a:pt x="8641080" y="382524"/>
                  </a:lnTo>
                  <a:lnTo>
                    <a:pt x="8641080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" name="Rectangle 15450"/>
            <p:cNvSpPr/>
            <p:nvPr/>
          </p:nvSpPr>
          <p:spPr>
            <a:xfrm>
              <a:off x="2504694" y="4202126"/>
              <a:ext cx="825062" cy="212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300" b="1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Издать </a:t>
              </a:r>
              <a:endParaRPr lang="ru-RU" sz="11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" name="Rectangle 15451"/>
            <p:cNvSpPr/>
            <p:nvPr/>
          </p:nvSpPr>
          <p:spPr>
            <a:xfrm>
              <a:off x="3128010" y="4202126"/>
              <a:ext cx="3999656" cy="212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300" b="1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приказ об утверждении новых ООП</a:t>
              </a:r>
              <a:endParaRPr lang="ru-RU" sz="11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" name="Shape 15452"/>
            <p:cNvSpPr/>
            <p:nvPr/>
          </p:nvSpPr>
          <p:spPr>
            <a:xfrm>
              <a:off x="0" y="3496056"/>
              <a:ext cx="8641080" cy="588264"/>
            </a:xfrm>
            <a:custGeom>
              <a:avLst/>
              <a:gdLst/>
              <a:ahLst/>
              <a:cxnLst/>
              <a:rect l="0" t="0" r="0" b="0"/>
              <a:pathLst>
                <a:path w="8641080" h="588264">
                  <a:moveTo>
                    <a:pt x="0" y="0"/>
                  </a:moveTo>
                  <a:lnTo>
                    <a:pt x="8641080" y="0"/>
                  </a:lnTo>
                  <a:lnTo>
                    <a:pt x="8641080" y="382232"/>
                  </a:lnTo>
                  <a:lnTo>
                    <a:pt x="4394073" y="382232"/>
                  </a:lnTo>
                  <a:lnTo>
                    <a:pt x="4394073" y="441198"/>
                  </a:lnTo>
                  <a:lnTo>
                    <a:pt x="4467607" y="441198"/>
                  </a:lnTo>
                  <a:lnTo>
                    <a:pt x="4320540" y="588264"/>
                  </a:lnTo>
                  <a:lnTo>
                    <a:pt x="4173474" y="441198"/>
                  </a:lnTo>
                  <a:lnTo>
                    <a:pt x="4247007" y="441198"/>
                  </a:lnTo>
                  <a:lnTo>
                    <a:pt x="4247007" y="382232"/>
                  </a:lnTo>
                  <a:lnTo>
                    <a:pt x="0" y="38223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336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15453"/>
            <p:cNvSpPr/>
            <p:nvPr/>
          </p:nvSpPr>
          <p:spPr>
            <a:xfrm>
              <a:off x="0" y="3496056"/>
              <a:ext cx="8641080" cy="588264"/>
            </a:xfrm>
            <a:custGeom>
              <a:avLst/>
              <a:gdLst/>
              <a:ahLst/>
              <a:cxnLst/>
              <a:rect l="0" t="0" r="0" b="0"/>
              <a:pathLst>
                <a:path w="8641080" h="588264">
                  <a:moveTo>
                    <a:pt x="8641080" y="382232"/>
                  </a:moveTo>
                  <a:lnTo>
                    <a:pt x="4394073" y="382232"/>
                  </a:lnTo>
                  <a:lnTo>
                    <a:pt x="4394073" y="441198"/>
                  </a:lnTo>
                  <a:lnTo>
                    <a:pt x="4467607" y="441198"/>
                  </a:lnTo>
                  <a:lnTo>
                    <a:pt x="4320540" y="588264"/>
                  </a:lnTo>
                  <a:lnTo>
                    <a:pt x="4173474" y="441198"/>
                  </a:lnTo>
                  <a:lnTo>
                    <a:pt x="4247007" y="441198"/>
                  </a:lnTo>
                  <a:lnTo>
                    <a:pt x="4247007" y="382232"/>
                  </a:lnTo>
                  <a:lnTo>
                    <a:pt x="0" y="382232"/>
                  </a:lnTo>
                  <a:lnTo>
                    <a:pt x="0" y="0"/>
                  </a:lnTo>
                  <a:lnTo>
                    <a:pt x="864108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Rectangle 15454"/>
            <p:cNvSpPr/>
            <p:nvPr/>
          </p:nvSpPr>
          <p:spPr>
            <a:xfrm>
              <a:off x="2673858" y="3619043"/>
              <a:ext cx="4377490" cy="2123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300" b="1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Ознакомить с изменениями родителей</a:t>
              </a:r>
              <a:endParaRPr lang="ru-RU" sz="11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" name="Shape 15455"/>
            <p:cNvSpPr/>
            <p:nvPr/>
          </p:nvSpPr>
          <p:spPr>
            <a:xfrm>
              <a:off x="0" y="2912364"/>
              <a:ext cx="8641080" cy="589788"/>
            </a:xfrm>
            <a:custGeom>
              <a:avLst/>
              <a:gdLst/>
              <a:ahLst/>
              <a:cxnLst/>
              <a:rect l="0" t="0" r="0" b="0"/>
              <a:pathLst>
                <a:path w="8641080" h="589788">
                  <a:moveTo>
                    <a:pt x="0" y="0"/>
                  </a:moveTo>
                  <a:lnTo>
                    <a:pt x="8641080" y="0"/>
                  </a:lnTo>
                  <a:lnTo>
                    <a:pt x="8641080" y="383222"/>
                  </a:lnTo>
                  <a:lnTo>
                    <a:pt x="4394200" y="383222"/>
                  </a:lnTo>
                  <a:lnTo>
                    <a:pt x="4394200" y="442341"/>
                  </a:lnTo>
                  <a:lnTo>
                    <a:pt x="4467987" y="442341"/>
                  </a:lnTo>
                  <a:lnTo>
                    <a:pt x="4320540" y="589788"/>
                  </a:lnTo>
                  <a:lnTo>
                    <a:pt x="4173093" y="442341"/>
                  </a:lnTo>
                  <a:lnTo>
                    <a:pt x="4246881" y="442341"/>
                  </a:lnTo>
                  <a:lnTo>
                    <a:pt x="4246881" y="383222"/>
                  </a:lnTo>
                  <a:lnTo>
                    <a:pt x="0" y="38322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F7F7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5456"/>
            <p:cNvSpPr/>
            <p:nvPr/>
          </p:nvSpPr>
          <p:spPr>
            <a:xfrm>
              <a:off x="0" y="2912364"/>
              <a:ext cx="8641080" cy="589788"/>
            </a:xfrm>
            <a:custGeom>
              <a:avLst/>
              <a:gdLst/>
              <a:ahLst/>
              <a:cxnLst/>
              <a:rect l="0" t="0" r="0" b="0"/>
              <a:pathLst>
                <a:path w="8641080" h="589788">
                  <a:moveTo>
                    <a:pt x="8641080" y="383222"/>
                  </a:moveTo>
                  <a:lnTo>
                    <a:pt x="4394200" y="383222"/>
                  </a:lnTo>
                  <a:lnTo>
                    <a:pt x="4394200" y="442341"/>
                  </a:lnTo>
                  <a:lnTo>
                    <a:pt x="4467987" y="442341"/>
                  </a:lnTo>
                  <a:lnTo>
                    <a:pt x="4320540" y="589788"/>
                  </a:lnTo>
                  <a:lnTo>
                    <a:pt x="4173093" y="442341"/>
                  </a:lnTo>
                  <a:lnTo>
                    <a:pt x="4246881" y="442341"/>
                  </a:lnTo>
                  <a:lnTo>
                    <a:pt x="4246881" y="383222"/>
                  </a:lnTo>
                  <a:lnTo>
                    <a:pt x="0" y="383222"/>
                  </a:lnTo>
                  <a:lnTo>
                    <a:pt x="0" y="0"/>
                  </a:lnTo>
                  <a:lnTo>
                    <a:pt x="864108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Rectangle 15457"/>
            <p:cNvSpPr/>
            <p:nvPr/>
          </p:nvSpPr>
          <p:spPr>
            <a:xfrm>
              <a:off x="1888998" y="3036316"/>
              <a:ext cx="6527599" cy="212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300" b="1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Подготовить педагогов к переходу на новые требования; </a:t>
              </a:r>
              <a:endParaRPr lang="ru-RU" sz="11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Shape 15458"/>
            <p:cNvSpPr/>
            <p:nvPr/>
          </p:nvSpPr>
          <p:spPr>
            <a:xfrm>
              <a:off x="0" y="2330196"/>
              <a:ext cx="8641080" cy="588264"/>
            </a:xfrm>
            <a:custGeom>
              <a:avLst/>
              <a:gdLst/>
              <a:ahLst/>
              <a:cxnLst/>
              <a:rect l="0" t="0" r="0" b="0"/>
              <a:pathLst>
                <a:path w="8641080" h="588264">
                  <a:moveTo>
                    <a:pt x="0" y="0"/>
                  </a:moveTo>
                  <a:lnTo>
                    <a:pt x="8641080" y="0"/>
                  </a:lnTo>
                  <a:lnTo>
                    <a:pt x="8641080" y="382270"/>
                  </a:lnTo>
                  <a:lnTo>
                    <a:pt x="4394073" y="382270"/>
                  </a:lnTo>
                  <a:lnTo>
                    <a:pt x="4394073" y="441198"/>
                  </a:lnTo>
                  <a:lnTo>
                    <a:pt x="4467607" y="441198"/>
                  </a:lnTo>
                  <a:lnTo>
                    <a:pt x="4320540" y="588264"/>
                  </a:lnTo>
                  <a:lnTo>
                    <a:pt x="4173474" y="441198"/>
                  </a:lnTo>
                  <a:lnTo>
                    <a:pt x="4247007" y="441198"/>
                  </a:lnTo>
                  <a:lnTo>
                    <a:pt x="4247007" y="382270"/>
                  </a:lnTo>
                  <a:lnTo>
                    <a:pt x="0" y="38227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336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5459"/>
            <p:cNvSpPr/>
            <p:nvPr/>
          </p:nvSpPr>
          <p:spPr>
            <a:xfrm>
              <a:off x="0" y="2330196"/>
              <a:ext cx="8641080" cy="588264"/>
            </a:xfrm>
            <a:custGeom>
              <a:avLst/>
              <a:gdLst/>
              <a:ahLst/>
              <a:cxnLst/>
              <a:rect l="0" t="0" r="0" b="0"/>
              <a:pathLst>
                <a:path w="8641080" h="588264">
                  <a:moveTo>
                    <a:pt x="8641080" y="382270"/>
                  </a:moveTo>
                  <a:lnTo>
                    <a:pt x="4394073" y="382270"/>
                  </a:lnTo>
                  <a:lnTo>
                    <a:pt x="4394073" y="441198"/>
                  </a:lnTo>
                  <a:lnTo>
                    <a:pt x="4467607" y="441198"/>
                  </a:lnTo>
                  <a:lnTo>
                    <a:pt x="4320540" y="588264"/>
                  </a:lnTo>
                  <a:lnTo>
                    <a:pt x="4173474" y="441198"/>
                  </a:lnTo>
                  <a:lnTo>
                    <a:pt x="4247007" y="441198"/>
                  </a:lnTo>
                  <a:lnTo>
                    <a:pt x="4247007" y="382270"/>
                  </a:lnTo>
                  <a:lnTo>
                    <a:pt x="0" y="382270"/>
                  </a:lnTo>
                  <a:lnTo>
                    <a:pt x="0" y="0"/>
                  </a:lnTo>
                  <a:lnTo>
                    <a:pt x="864108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Rectangle 15460"/>
            <p:cNvSpPr/>
            <p:nvPr/>
          </p:nvSpPr>
          <p:spPr>
            <a:xfrm>
              <a:off x="1283716" y="2453513"/>
              <a:ext cx="8076369" cy="212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300" b="1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Проконтролировать, как рабочая группа соблюдает требования ФООП</a:t>
              </a:r>
              <a:endParaRPr lang="ru-RU" sz="11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6" name="Shape 15461"/>
            <p:cNvSpPr/>
            <p:nvPr/>
          </p:nvSpPr>
          <p:spPr>
            <a:xfrm>
              <a:off x="0" y="1748028"/>
              <a:ext cx="8641080" cy="588264"/>
            </a:xfrm>
            <a:custGeom>
              <a:avLst/>
              <a:gdLst/>
              <a:ahLst/>
              <a:cxnLst/>
              <a:rect l="0" t="0" r="0" b="0"/>
              <a:pathLst>
                <a:path w="8641080" h="588264">
                  <a:moveTo>
                    <a:pt x="0" y="0"/>
                  </a:moveTo>
                  <a:lnTo>
                    <a:pt x="8641080" y="0"/>
                  </a:lnTo>
                  <a:lnTo>
                    <a:pt x="8641080" y="382270"/>
                  </a:lnTo>
                  <a:lnTo>
                    <a:pt x="4394073" y="382270"/>
                  </a:lnTo>
                  <a:lnTo>
                    <a:pt x="4394073" y="441198"/>
                  </a:lnTo>
                  <a:lnTo>
                    <a:pt x="4467607" y="441198"/>
                  </a:lnTo>
                  <a:lnTo>
                    <a:pt x="4320540" y="588264"/>
                  </a:lnTo>
                  <a:lnTo>
                    <a:pt x="4173474" y="441198"/>
                  </a:lnTo>
                  <a:lnTo>
                    <a:pt x="4247007" y="441198"/>
                  </a:lnTo>
                  <a:lnTo>
                    <a:pt x="4247007" y="382270"/>
                  </a:lnTo>
                  <a:lnTo>
                    <a:pt x="0" y="38227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F7F7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5462"/>
            <p:cNvSpPr/>
            <p:nvPr/>
          </p:nvSpPr>
          <p:spPr>
            <a:xfrm>
              <a:off x="0" y="1748028"/>
              <a:ext cx="8641080" cy="588264"/>
            </a:xfrm>
            <a:custGeom>
              <a:avLst/>
              <a:gdLst/>
              <a:ahLst/>
              <a:cxnLst/>
              <a:rect l="0" t="0" r="0" b="0"/>
              <a:pathLst>
                <a:path w="8641080" h="588264">
                  <a:moveTo>
                    <a:pt x="8641080" y="382270"/>
                  </a:moveTo>
                  <a:lnTo>
                    <a:pt x="4394073" y="382270"/>
                  </a:lnTo>
                  <a:lnTo>
                    <a:pt x="4394073" y="441198"/>
                  </a:lnTo>
                  <a:lnTo>
                    <a:pt x="4467607" y="441198"/>
                  </a:lnTo>
                  <a:lnTo>
                    <a:pt x="4320540" y="588264"/>
                  </a:lnTo>
                  <a:lnTo>
                    <a:pt x="4173474" y="441198"/>
                  </a:lnTo>
                  <a:lnTo>
                    <a:pt x="4247007" y="441198"/>
                  </a:lnTo>
                  <a:lnTo>
                    <a:pt x="4247007" y="382270"/>
                  </a:lnTo>
                  <a:lnTo>
                    <a:pt x="0" y="382270"/>
                  </a:lnTo>
                  <a:lnTo>
                    <a:pt x="0" y="0"/>
                  </a:lnTo>
                  <a:lnTo>
                    <a:pt x="864108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Rectangle 15463"/>
            <p:cNvSpPr/>
            <p:nvPr/>
          </p:nvSpPr>
          <p:spPr>
            <a:xfrm>
              <a:off x="152857" y="1870710"/>
              <a:ext cx="11081748" cy="212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300" b="1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Составить проект новых общеобразовательных программ в соответствии с федеральными ООП</a:t>
              </a:r>
              <a:endParaRPr lang="ru-RU" sz="11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9" name="Shape 15464"/>
            <p:cNvSpPr/>
            <p:nvPr/>
          </p:nvSpPr>
          <p:spPr>
            <a:xfrm>
              <a:off x="0" y="1164336"/>
              <a:ext cx="8641080" cy="589788"/>
            </a:xfrm>
            <a:custGeom>
              <a:avLst/>
              <a:gdLst/>
              <a:ahLst/>
              <a:cxnLst/>
              <a:rect l="0" t="0" r="0" b="0"/>
              <a:pathLst>
                <a:path w="8641080" h="589788">
                  <a:moveTo>
                    <a:pt x="0" y="0"/>
                  </a:moveTo>
                  <a:lnTo>
                    <a:pt x="8641080" y="0"/>
                  </a:lnTo>
                  <a:lnTo>
                    <a:pt x="8641080" y="383286"/>
                  </a:lnTo>
                  <a:lnTo>
                    <a:pt x="4394200" y="383286"/>
                  </a:lnTo>
                  <a:lnTo>
                    <a:pt x="4394200" y="442341"/>
                  </a:lnTo>
                  <a:lnTo>
                    <a:pt x="4467987" y="442341"/>
                  </a:lnTo>
                  <a:lnTo>
                    <a:pt x="4320540" y="589788"/>
                  </a:lnTo>
                  <a:lnTo>
                    <a:pt x="4173093" y="442341"/>
                  </a:lnTo>
                  <a:lnTo>
                    <a:pt x="4246881" y="442341"/>
                  </a:lnTo>
                  <a:lnTo>
                    <a:pt x="4246881" y="383286"/>
                  </a:lnTo>
                  <a:lnTo>
                    <a:pt x="0" y="38328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336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5465"/>
            <p:cNvSpPr/>
            <p:nvPr/>
          </p:nvSpPr>
          <p:spPr>
            <a:xfrm>
              <a:off x="0" y="1164336"/>
              <a:ext cx="8641080" cy="589788"/>
            </a:xfrm>
            <a:custGeom>
              <a:avLst/>
              <a:gdLst/>
              <a:ahLst/>
              <a:cxnLst/>
              <a:rect l="0" t="0" r="0" b="0"/>
              <a:pathLst>
                <a:path w="8641080" h="589788">
                  <a:moveTo>
                    <a:pt x="8641080" y="383286"/>
                  </a:moveTo>
                  <a:lnTo>
                    <a:pt x="4394200" y="383286"/>
                  </a:lnTo>
                  <a:lnTo>
                    <a:pt x="4394200" y="442341"/>
                  </a:lnTo>
                  <a:lnTo>
                    <a:pt x="4467987" y="442341"/>
                  </a:lnTo>
                  <a:lnTo>
                    <a:pt x="4320540" y="589788"/>
                  </a:lnTo>
                  <a:lnTo>
                    <a:pt x="4173093" y="442341"/>
                  </a:lnTo>
                  <a:lnTo>
                    <a:pt x="4246881" y="442341"/>
                  </a:lnTo>
                  <a:lnTo>
                    <a:pt x="4246881" y="383286"/>
                  </a:lnTo>
                  <a:lnTo>
                    <a:pt x="0" y="383286"/>
                  </a:lnTo>
                  <a:lnTo>
                    <a:pt x="0" y="0"/>
                  </a:lnTo>
                  <a:lnTo>
                    <a:pt x="864108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Rectangle 15466"/>
            <p:cNvSpPr/>
            <p:nvPr/>
          </p:nvSpPr>
          <p:spPr>
            <a:xfrm>
              <a:off x="3262122" y="1287907"/>
              <a:ext cx="2811866" cy="212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300" b="1" dirty="0" err="1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Создать</a:t>
              </a:r>
              <a:r>
                <a:rPr lang="en-US" sz="1300" b="1" dirty="0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рабочую</a:t>
              </a:r>
              <a:r>
                <a:rPr lang="en-US" sz="1300" b="1" dirty="0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группу</a:t>
              </a:r>
              <a:endParaRPr lang="ru-RU" sz="11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2" name="Shape 15467"/>
            <p:cNvSpPr/>
            <p:nvPr/>
          </p:nvSpPr>
          <p:spPr>
            <a:xfrm>
              <a:off x="0" y="582168"/>
              <a:ext cx="8641080" cy="588264"/>
            </a:xfrm>
            <a:custGeom>
              <a:avLst/>
              <a:gdLst/>
              <a:ahLst/>
              <a:cxnLst/>
              <a:rect l="0" t="0" r="0" b="0"/>
              <a:pathLst>
                <a:path w="8641080" h="588264">
                  <a:moveTo>
                    <a:pt x="0" y="0"/>
                  </a:moveTo>
                  <a:lnTo>
                    <a:pt x="8641080" y="0"/>
                  </a:lnTo>
                  <a:lnTo>
                    <a:pt x="8641080" y="382270"/>
                  </a:lnTo>
                  <a:lnTo>
                    <a:pt x="4394073" y="382270"/>
                  </a:lnTo>
                  <a:lnTo>
                    <a:pt x="4394073" y="441198"/>
                  </a:lnTo>
                  <a:lnTo>
                    <a:pt x="4467607" y="441198"/>
                  </a:lnTo>
                  <a:lnTo>
                    <a:pt x="4320540" y="588264"/>
                  </a:lnTo>
                  <a:lnTo>
                    <a:pt x="4173474" y="441198"/>
                  </a:lnTo>
                  <a:lnTo>
                    <a:pt x="4247007" y="441198"/>
                  </a:lnTo>
                  <a:lnTo>
                    <a:pt x="4247007" y="382270"/>
                  </a:lnTo>
                  <a:lnTo>
                    <a:pt x="0" y="38227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F7F7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15468"/>
            <p:cNvSpPr/>
            <p:nvPr/>
          </p:nvSpPr>
          <p:spPr>
            <a:xfrm>
              <a:off x="0" y="582168"/>
              <a:ext cx="8641080" cy="588264"/>
            </a:xfrm>
            <a:custGeom>
              <a:avLst/>
              <a:gdLst/>
              <a:ahLst/>
              <a:cxnLst/>
              <a:rect l="0" t="0" r="0" b="0"/>
              <a:pathLst>
                <a:path w="8641080" h="588264">
                  <a:moveTo>
                    <a:pt x="8641080" y="382270"/>
                  </a:moveTo>
                  <a:lnTo>
                    <a:pt x="4394073" y="382270"/>
                  </a:lnTo>
                  <a:lnTo>
                    <a:pt x="4394073" y="441198"/>
                  </a:lnTo>
                  <a:lnTo>
                    <a:pt x="4467607" y="441198"/>
                  </a:lnTo>
                  <a:lnTo>
                    <a:pt x="4320540" y="588264"/>
                  </a:lnTo>
                  <a:lnTo>
                    <a:pt x="4173474" y="441198"/>
                  </a:lnTo>
                  <a:lnTo>
                    <a:pt x="4247007" y="441198"/>
                  </a:lnTo>
                  <a:lnTo>
                    <a:pt x="4247007" y="382270"/>
                  </a:lnTo>
                  <a:lnTo>
                    <a:pt x="0" y="382270"/>
                  </a:lnTo>
                  <a:lnTo>
                    <a:pt x="0" y="0"/>
                  </a:lnTo>
                  <a:lnTo>
                    <a:pt x="864108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Rectangle 15469"/>
            <p:cNvSpPr/>
            <p:nvPr/>
          </p:nvSpPr>
          <p:spPr>
            <a:xfrm>
              <a:off x="2803398" y="704621"/>
              <a:ext cx="4033381" cy="2127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300" b="1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Составить план перехода на ФООП</a:t>
              </a:r>
              <a:endParaRPr lang="ru-RU" sz="11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5" name="Shape 15470"/>
            <p:cNvSpPr/>
            <p:nvPr/>
          </p:nvSpPr>
          <p:spPr>
            <a:xfrm>
              <a:off x="0" y="0"/>
              <a:ext cx="8641080" cy="588264"/>
            </a:xfrm>
            <a:custGeom>
              <a:avLst/>
              <a:gdLst/>
              <a:ahLst/>
              <a:cxnLst/>
              <a:rect l="0" t="0" r="0" b="0"/>
              <a:pathLst>
                <a:path w="8641080" h="588264">
                  <a:moveTo>
                    <a:pt x="0" y="0"/>
                  </a:moveTo>
                  <a:lnTo>
                    <a:pt x="8641080" y="0"/>
                  </a:lnTo>
                  <a:lnTo>
                    <a:pt x="8641080" y="382270"/>
                  </a:lnTo>
                  <a:lnTo>
                    <a:pt x="4394073" y="382270"/>
                  </a:lnTo>
                  <a:lnTo>
                    <a:pt x="4394073" y="441198"/>
                  </a:lnTo>
                  <a:lnTo>
                    <a:pt x="4467607" y="441198"/>
                  </a:lnTo>
                  <a:lnTo>
                    <a:pt x="4320540" y="588264"/>
                  </a:lnTo>
                  <a:lnTo>
                    <a:pt x="4173474" y="441198"/>
                  </a:lnTo>
                  <a:lnTo>
                    <a:pt x="4247007" y="441198"/>
                  </a:lnTo>
                  <a:lnTo>
                    <a:pt x="4247007" y="382270"/>
                  </a:lnTo>
                  <a:lnTo>
                    <a:pt x="0" y="38227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336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15471"/>
            <p:cNvSpPr/>
            <p:nvPr/>
          </p:nvSpPr>
          <p:spPr>
            <a:xfrm>
              <a:off x="0" y="0"/>
              <a:ext cx="8641080" cy="588264"/>
            </a:xfrm>
            <a:custGeom>
              <a:avLst/>
              <a:gdLst/>
              <a:ahLst/>
              <a:cxnLst/>
              <a:rect l="0" t="0" r="0" b="0"/>
              <a:pathLst>
                <a:path w="8641080" h="588264">
                  <a:moveTo>
                    <a:pt x="8641080" y="382270"/>
                  </a:moveTo>
                  <a:lnTo>
                    <a:pt x="4394073" y="382270"/>
                  </a:lnTo>
                  <a:lnTo>
                    <a:pt x="4394073" y="441198"/>
                  </a:lnTo>
                  <a:lnTo>
                    <a:pt x="4467607" y="441198"/>
                  </a:lnTo>
                  <a:lnTo>
                    <a:pt x="4320540" y="588264"/>
                  </a:lnTo>
                  <a:lnTo>
                    <a:pt x="4173474" y="441198"/>
                  </a:lnTo>
                  <a:lnTo>
                    <a:pt x="4247007" y="441198"/>
                  </a:lnTo>
                  <a:lnTo>
                    <a:pt x="4247007" y="382270"/>
                  </a:lnTo>
                  <a:lnTo>
                    <a:pt x="0" y="382270"/>
                  </a:lnTo>
                  <a:lnTo>
                    <a:pt x="0" y="0"/>
                  </a:lnTo>
                  <a:lnTo>
                    <a:pt x="864108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Rectangle 15472"/>
            <p:cNvSpPr/>
            <p:nvPr/>
          </p:nvSpPr>
          <p:spPr>
            <a:xfrm>
              <a:off x="1366012" y="122047"/>
              <a:ext cx="4805018" cy="212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300" b="1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Изучить законодательство и новые учебно</a:t>
              </a:r>
              <a:endParaRPr lang="ru-RU" sz="11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8" name="Rectangle 15473"/>
            <p:cNvSpPr/>
            <p:nvPr/>
          </p:nvSpPr>
          <p:spPr>
            <a:xfrm>
              <a:off x="4981448" y="122047"/>
              <a:ext cx="91941" cy="212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300" b="1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" name="Rectangle 15474"/>
            <p:cNvSpPr/>
            <p:nvPr/>
          </p:nvSpPr>
          <p:spPr>
            <a:xfrm>
              <a:off x="5050028" y="122047"/>
              <a:ext cx="2957657" cy="212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300" b="1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методические документы</a:t>
              </a:r>
              <a:endParaRPr lang="ru-RU" sz="11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452387" y="435891"/>
            <a:ext cx="1131931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Алгоритм действий образовательной</a:t>
            </a:r>
          </a:p>
          <a:p>
            <a:pPr algn="ctr"/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рганизации 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26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5706"/>
          <p:cNvGrpSpPr/>
          <p:nvPr/>
        </p:nvGrpSpPr>
        <p:grpSpPr>
          <a:xfrm>
            <a:off x="490889" y="411981"/>
            <a:ext cx="11078677" cy="915670"/>
            <a:chOff x="-1033111" y="-412864"/>
            <a:chExt cx="11078677" cy="915924"/>
          </a:xfrm>
        </p:grpSpPr>
        <p:sp>
          <p:nvSpPr>
            <p:cNvPr id="7" name="Shape 56777"/>
            <p:cNvSpPr/>
            <p:nvPr/>
          </p:nvSpPr>
          <p:spPr>
            <a:xfrm>
              <a:off x="-1033111" y="-412864"/>
              <a:ext cx="11078677" cy="915924"/>
            </a:xfrm>
            <a:custGeom>
              <a:avLst/>
              <a:gdLst/>
              <a:ahLst/>
              <a:cxnLst/>
              <a:rect l="0" t="0" r="0" b="0"/>
              <a:pathLst>
                <a:path w="9144000" h="915924">
                  <a:moveTo>
                    <a:pt x="0" y="0"/>
                  </a:moveTo>
                  <a:lnTo>
                    <a:pt x="9144000" y="0"/>
                  </a:lnTo>
                  <a:lnTo>
                    <a:pt x="9144000" y="915924"/>
                  </a:lnTo>
                  <a:lnTo>
                    <a:pt x="0" y="91592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336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algn="just"/>
              <a:r>
                <a:rPr lang="ru-RU" sz="2800" dirty="0" smtClean="0">
                  <a:solidFill>
                    <a:schemeClr val="bg1"/>
                  </a:solidFill>
                </a:rPr>
                <a:t>                          Федеральные  основные общеобразовательные </a:t>
              </a:r>
            </a:p>
            <a:p>
              <a:pPr algn="just"/>
              <a:r>
                <a:rPr lang="ru-RU" sz="2800" dirty="0" smtClean="0">
                  <a:solidFill>
                    <a:schemeClr val="bg1"/>
                  </a:solidFill>
                </a:rPr>
                <a:t>                                                           программы 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45708"/>
          <p:cNvGrpSpPr/>
          <p:nvPr/>
        </p:nvGrpSpPr>
        <p:grpSpPr>
          <a:xfrm>
            <a:off x="95329" y="2630063"/>
            <a:ext cx="10482834" cy="2550695"/>
            <a:chOff x="0" y="236195"/>
            <a:chExt cx="9380457" cy="1972646"/>
          </a:xfrm>
        </p:grpSpPr>
        <p:sp>
          <p:nvSpPr>
            <p:cNvPr id="13" name="Rectangle 11359"/>
            <p:cNvSpPr/>
            <p:nvPr/>
          </p:nvSpPr>
          <p:spPr>
            <a:xfrm>
              <a:off x="92050" y="1753210"/>
              <a:ext cx="813541" cy="1730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050" dirty="0" smtClean="0">
                  <a:solidFill>
                    <a:srgbClr val="000000"/>
                  </a:solidFill>
                  <a:effectLst/>
                  <a:latin typeface="Century Gothic"/>
                  <a:ea typeface="Century Gothic"/>
                  <a:cs typeface="Century Gothic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" name="Rectangle 11360"/>
            <p:cNvSpPr/>
            <p:nvPr/>
          </p:nvSpPr>
          <p:spPr>
            <a:xfrm>
              <a:off x="24817" y="1754471"/>
              <a:ext cx="8929796" cy="4543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 dirty="0" smtClean="0">
                  <a:solidFill>
                    <a:srgbClr val="000000"/>
                  </a:solidFill>
                  <a:effectLst/>
                  <a:latin typeface="Century Gothic"/>
                  <a:ea typeface="Century Gothic"/>
                  <a:cs typeface="Century Gothic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" name="Rectangle 11361"/>
            <p:cNvSpPr/>
            <p:nvPr/>
          </p:nvSpPr>
          <p:spPr>
            <a:xfrm>
              <a:off x="353962" y="1753210"/>
              <a:ext cx="9026495" cy="2710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dirty="0" smtClean="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Включить в Федеральные программы федеральные рабочие  по остальным учебным предметам на базовом уровне</a:t>
              </a:r>
              <a:r>
                <a:rPr lang="ru-RU" sz="1100" b="1" dirty="0" smtClean="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. </a:t>
              </a:r>
              <a:endParaRPr lang="ru-RU" sz="1100" b="1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6" name="Shape 56784"/>
            <p:cNvSpPr/>
            <p:nvPr/>
          </p:nvSpPr>
          <p:spPr>
            <a:xfrm>
              <a:off x="233172" y="1243559"/>
              <a:ext cx="7688581" cy="461772"/>
            </a:xfrm>
            <a:custGeom>
              <a:avLst/>
              <a:gdLst/>
              <a:ahLst/>
              <a:cxnLst/>
              <a:rect l="0" t="0" r="0" b="0"/>
              <a:pathLst>
                <a:path w="7688581" h="461772">
                  <a:moveTo>
                    <a:pt x="0" y="0"/>
                  </a:moveTo>
                  <a:lnTo>
                    <a:pt x="7688581" y="0"/>
                  </a:lnTo>
                  <a:lnTo>
                    <a:pt x="7688581" y="461772"/>
                  </a:lnTo>
                  <a:lnTo>
                    <a:pt x="0" y="4617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Rectangle 43636"/>
            <p:cNvSpPr/>
            <p:nvPr/>
          </p:nvSpPr>
          <p:spPr>
            <a:xfrm>
              <a:off x="325526" y="1361161"/>
              <a:ext cx="227015" cy="39331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" name="Rectangle 43637"/>
            <p:cNvSpPr/>
            <p:nvPr/>
          </p:nvSpPr>
          <p:spPr>
            <a:xfrm>
              <a:off x="496214" y="1361161"/>
              <a:ext cx="3156725" cy="39331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августа</a:t>
              </a:r>
              <a:r>
                <a:rPr lang="en-US" sz="2400" b="1" dirty="0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 2023 г.</a:t>
              </a:r>
              <a:endParaRPr lang="ru-RU" sz="11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" name="Rectangle 11365"/>
            <p:cNvSpPr/>
            <p:nvPr/>
          </p:nvSpPr>
          <p:spPr>
            <a:xfrm>
              <a:off x="101803" y="782041"/>
              <a:ext cx="813541" cy="1730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" name="Rectangle 11366"/>
            <p:cNvSpPr/>
            <p:nvPr/>
          </p:nvSpPr>
          <p:spPr>
            <a:xfrm>
              <a:off x="0" y="782041"/>
              <a:ext cx="8661769" cy="4615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b="1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2" name="Rectangle 11367"/>
            <p:cNvSpPr/>
            <p:nvPr/>
          </p:nvSpPr>
          <p:spPr>
            <a:xfrm>
              <a:off x="101803" y="931337"/>
              <a:ext cx="7819950" cy="1734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3" name="Shape 56786"/>
            <p:cNvSpPr/>
            <p:nvPr/>
          </p:nvSpPr>
          <p:spPr>
            <a:xfrm>
              <a:off x="233172" y="236195"/>
              <a:ext cx="7688581" cy="461772"/>
            </a:xfrm>
            <a:custGeom>
              <a:avLst/>
              <a:gdLst/>
              <a:ahLst/>
              <a:cxnLst/>
              <a:rect l="0" t="0" r="0" b="0"/>
              <a:pathLst>
                <a:path w="7688581" h="461772">
                  <a:moveTo>
                    <a:pt x="0" y="0"/>
                  </a:moveTo>
                  <a:lnTo>
                    <a:pt x="7688581" y="0"/>
                  </a:lnTo>
                  <a:lnTo>
                    <a:pt x="7688581" y="461772"/>
                  </a:lnTo>
                  <a:lnTo>
                    <a:pt x="0" y="4617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Rectangle 43634"/>
            <p:cNvSpPr/>
            <p:nvPr/>
          </p:nvSpPr>
          <p:spPr>
            <a:xfrm>
              <a:off x="325526" y="352425"/>
              <a:ext cx="227242" cy="3937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1</a:t>
              </a:r>
              <a:endParaRPr lang="ru-RU" sz="11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5" name="Rectangle 43635"/>
            <p:cNvSpPr/>
            <p:nvPr/>
          </p:nvSpPr>
          <p:spPr>
            <a:xfrm>
              <a:off x="496385" y="352425"/>
              <a:ext cx="2577169" cy="3937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июня</a:t>
              </a:r>
              <a:r>
                <a:rPr lang="en-US" sz="2400" b="1" dirty="0">
                  <a:solidFill>
                    <a:srgbClr val="FFFFFF"/>
                  </a:solidFill>
                  <a:effectLst/>
                  <a:latin typeface="Century Gothic"/>
                  <a:ea typeface="Century Gothic"/>
                  <a:cs typeface="Century Gothic"/>
                </a:rPr>
                <a:t> 2023 г.</a:t>
              </a:r>
              <a:endParaRPr lang="ru-RU" sz="11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29" name="Group 45709"/>
          <p:cNvGrpSpPr/>
          <p:nvPr/>
        </p:nvGrpSpPr>
        <p:grpSpPr>
          <a:xfrm>
            <a:off x="743586" y="4887000"/>
            <a:ext cx="9998208" cy="1128789"/>
            <a:chOff x="229883" y="0"/>
            <a:chExt cx="8692891" cy="956716"/>
          </a:xfrm>
        </p:grpSpPr>
        <p:sp>
          <p:nvSpPr>
            <p:cNvPr id="30" name="Shape 56791"/>
            <p:cNvSpPr/>
            <p:nvPr/>
          </p:nvSpPr>
          <p:spPr>
            <a:xfrm>
              <a:off x="426474" y="290728"/>
              <a:ext cx="8496300" cy="665988"/>
            </a:xfrm>
            <a:custGeom>
              <a:avLst/>
              <a:gdLst/>
              <a:ahLst/>
              <a:cxnLst/>
              <a:rect l="0" t="0" r="0" b="0"/>
              <a:pathLst>
                <a:path w="8496300" h="665988">
                  <a:moveTo>
                    <a:pt x="0" y="0"/>
                  </a:moveTo>
                  <a:lnTo>
                    <a:pt x="8496300" y="0"/>
                  </a:lnTo>
                  <a:lnTo>
                    <a:pt x="8496300" y="665988"/>
                  </a:lnTo>
                  <a:lnTo>
                    <a:pt x="0" y="66598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56792"/>
            <p:cNvSpPr/>
            <p:nvPr/>
          </p:nvSpPr>
          <p:spPr>
            <a:xfrm>
              <a:off x="229883" y="0"/>
              <a:ext cx="7714488" cy="461772"/>
            </a:xfrm>
            <a:custGeom>
              <a:avLst/>
              <a:gdLst/>
              <a:ahLst/>
              <a:cxnLst/>
              <a:rect l="0" t="0" r="0" b="0"/>
              <a:pathLst>
                <a:path w="7714488" h="461772">
                  <a:moveTo>
                    <a:pt x="0" y="0"/>
                  </a:moveTo>
                  <a:lnTo>
                    <a:pt x="7714488" y="0"/>
                  </a:lnTo>
                  <a:lnTo>
                    <a:pt x="7714488" y="461772"/>
                  </a:lnTo>
                  <a:lnTo>
                    <a:pt x="0" y="4617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258468" y="4869849"/>
            <a:ext cx="82127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 течение 2023/24 и 2024/25 учебных годов</a:t>
            </a:r>
          </a:p>
          <a:p>
            <a:r>
              <a:rPr lang="ru-RU" sz="1600" dirty="0"/>
              <a:t>обеспечить разработку и апробацию федеральных рабочих программ по всем предметам для профильного обучения (углубленного изучения отдельных предметов) </a:t>
            </a:r>
          </a:p>
        </p:txBody>
      </p:sp>
      <p:grpSp>
        <p:nvGrpSpPr>
          <p:cNvPr id="33" name="Group 45707"/>
          <p:cNvGrpSpPr/>
          <p:nvPr/>
        </p:nvGrpSpPr>
        <p:grpSpPr>
          <a:xfrm>
            <a:off x="782032" y="1399029"/>
            <a:ext cx="8497570" cy="927735"/>
            <a:chOff x="-158497" y="0"/>
            <a:chExt cx="8497824" cy="928116"/>
          </a:xfrm>
        </p:grpSpPr>
        <p:sp>
          <p:nvSpPr>
            <p:cNvPr id="34" name="Shape 56779"/>
            <p:cNvSpPr/>
            <p:nvPr/>
          </p:nvSpPr>
          <p:spPr>
            <a:xfrm>
              <a:off x="-158497" y="260604"/>
              <a:ext cx="8497824" cy="667512"/>
            </a:xfrm>
            <a:custGeom>
              <a:avLst/>
              <a:gdLst/>
              <a:ahLst/>
              <a:cxnLst/>
              <a:rect l="0" t="0" r="0" b="0"/>
              <a:pathLst>
                <a:path w="8497824" h="667512">
                  <a:moveTo>
                    <a:pt x="0" y="0"/>
                  </a:moveTo>
                  <a:lnTo>
                    <a:pt x="8497824" y="0"/>
                  </a:lnTo>
                  <a:lnTo>
                    <a:pt x="8497824" y="667512"/>
                  </a:lnTo>
                  <a:lnTo>
                    <a:pt x="0" y="66751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56780"/>
            <p:cNvSpPr/>
            <p:nvPr/>
          </p:nvSpPr>
          <p:spPr>
            <a:xfrm>
              <a:off x="233172" y="0"/>
              <a:ext cx="7714488" cy="461772"/>
            </a:xfrm>
            <a:custGeom>
              <a:avLst/>
              <a:gdLst/>
              <a:ahLst/>
              <a:cxnLst/>
              <a:rect l="0" t="0" r="0" b="0"/>
              <a:pathLst>
                <a:path w="7714488" h="461772">
                  <a:moveTo>
                    <a:pt x="0" y="0"/>
                  </a:moveTo>
                  <a:lnTo>
                    <a:pt x="7714488" y="0"/>
                  </a:lnTo>
                  <a:lnTo>
                    <a:pt x="7714488" y="461772"/>
                  </a:lnTo>
                  <a:lnTo>
                    <a:pt x="0" y="4617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1 января  2023 г.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704825" y="1779742"/>
            <a:ext cx="10740620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Утвердить Федеральные программы в составе следующих компонентов федерального учебного </a:t>
            </a:r>
            <a:r>
              <a:rPr lang="ru-RU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плана,федерального</a:t>
            </a: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календарного учебного графика федеральной рабочей программы воспитания, федерального календарного плана воспитательной работы.</a:t>
            </a:r>
            <a:endParaRPr lang="ru-RU" sz="11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9109" y="3252225"/>
            <a:ext cx="1046556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Включить в Федеральные программы обязательные для применения  федеральные рабочие  программы по учебным предметам на базовом уровне</a:t>
            </a:r>
            <a:r>
              <a:rPr lang="ru-RU" sz="11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13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387" y="105877"/>
            <a:ext cx="11232681" cy="7603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ВАЖНО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64757"/>
              </p:ext>
            </p:extLst>
          </p:nvPr>
        </p:nvGraphicFramePr>
        <p:xfrm>
          <a:off x="308008" y="904775"/>
          <a:ext cx="11579192" cy="5669279"/>
        </p:xfrm>
        <a:graphic>
          <a:graphicData uri="http://schemas.openxmlformats.org/drawingml/2006/table">
            <a:tbl>
              <a:tblPr firstRow="1" firstCol="1" bandRow="1"/>
              <a:tblGrid>
                <a:gridCol w="2733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5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Что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такое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 ФООП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794" marR="52526" marT="48485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ФООП – федеральные основные общеобразовательные программы.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Такие программы разработали для каждого уровня образования: начального общего, основного общего и среднего общего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794" marR="52526" marT="48485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16"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Какая цель у внедрения ФООП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794" marR="52526" marT="48485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Создание единого образовательного пространства во всей стране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794" marR="52526" marT="48485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9544"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Что входит в ФООП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794" marR="52526" marT="48485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5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Учебно-методическая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документация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: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федеральные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учебные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планы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;</a:t>
                      </a:r>
                      <a:endParaRPr lang="ru-RU" sz="11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федеральный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план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внеурочной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деятельности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;</a:t>
                      </a:r>
                      <a:endParaRPr lang="ru-RU" sz="11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федеральный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календарный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учебный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график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;</a:t>
                      </a:r>
                      <a:endParaRPr lang="ru-RU" sz="11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федеральный календарный план воспитательной работы;</a:t>
                      </a:r>
                      <a:endParaRPr lang="ru-RU" sz="11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федеральная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рабочая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программа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воспитания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;</a:t>
                      </a:r>
                      <a:endParaRPr lang="ru-RU" sz="11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федеральные рабочие программы учебных предметов;</a:t>
                      </a:r>
                      <a:endParaRPr lang="ru-RU" sz="11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программа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формирования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 УУД;</a:t>
                      </a:r>
                      <a:endParaRPr lang="ru-RU" sz="11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программа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коррекционной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работы</a:t>
                      </a:r>
                      <a:endParaRPr lang="ru-RU" sz="11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0794" marR="52526" marT="48485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2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Что будет обязательным для всех школ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794" marR="52526" marT="48485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1"/>
                    </a:solidFill>
                  </a:tcPr>
                </a:tc>
                <a:tc>
                  <a:txBody>
                    <a:bodyPr/>
                    <a:lstStyle/>
                    <a:p>
                      <a:pPr marR="615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Обязательными для применения станут федеральные рабочие программы по предметам гуманитарного цикла: «Русский язык», «Литературное чтение» и «Окружающий мир» в начальных классах и «Русский язык», «Литература», «История», «Обществознание», «География» и «Основы безопасности жизнедеятельности» для основного общего и среднего общего образования.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Обязательной к выполнению станет и федеральная рабочая программа воспитания, и федеральный календарный план воспитательной работы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794" marR="52526" marT="48485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Как будут применять ФООП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794" marR="52526" marT="48485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Школы смогут непосредственно применять ФООП или отдельные компоненты ФООП без составления собственных рабочих программ. При этом школы сохраняют право разработки собственных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образовательных программ, но их содержание и планируемые результаты должны быть не ниже, чем в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ФООП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794" marR="52526" marT="48485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Что будет с углубленным обучением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794" marR="52526" marT="48485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Школы вправе перераспределить часы в федеральных учебных планах на изучение учебных предметов, по которым не проводится ГИА, в пользу изучения иных учебных предметов, в том числе на организацию их углубленного изучения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794" marR="52526" marT="48485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567">
                <a:tc>
                  <a:txBody>
                    <a:bodyPr/>
                    <a:lstStyle/>
                    <a:p>
                      <a:pPr marL="660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Когда школы перейдут на ФООП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794" marR="52526" marT="48485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Переход школ на ФООП запланирован к 1 сентября 2023 года. Школы должны привести ООП в соответствие с ФООП до 1 сентября 2023 года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0794" marR="52526" marT="48485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1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159" r="24186"/>
          <a:stretch/>
        </p:blipFill>
        <p:spPr>
          <a:xfrm>
            <a:off x="354843" y="723331"/>
            <a:ext cx="3002507" cy="5299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7915" y="214374"/>
            <a:ext cx="913035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Учебники и учебные пособия, а также учебно-методические материалы, средства обучения и воспитания предоставляются в пользование на время получения   образования организациями, осуществляющими образовательную деятельность, бесплатно.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Норма обеспеченности определяется исходя из расчета не менее одного учебника в печатной </a:t>
            </a:r>
            <a:r>
              <a:rPr lang="ru-RU" sz="2800" b="1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 электронной форме на каждого обучающегося по каждому учебному предмету, входящему в учебный план основной образовательной программы.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Учебники должны быть  включенные в федеральный </a:t>
            </a:r>
            <a:r>
              <a:rPr lang="ru-RU" sz="2800" dirty="0">
                <a:hlinkClick r:id="rId3"/>
              </a:rPr>
              <a:t>перечень</a:t>
            </a:r>
            <a:r>
              <a:rPr lang="ru-RU" sz="2800" dirty="0"/>
              <a:t> учебников.</a:t>
            </a:r>
          </a:p>
        </p:txBody>
      </p:sp>
    </p:spTree>
    <p:extLst>
      <p:ext uri="{BB962C8B-B14F-4D97-AF65-F5344CB8AC3E}">
        <p14:creationId xmlns:p14="http://schemas.microsoft.com/office/powerpoint/2010/main" val="23026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159" r="24186"/>
          <a:stretch/>
        </p:blipFill>
        <p:spPr>
          <a:xfrm>
            <a:off x="354843" y="723331"/>
            <a:ext cx="3002507" cy="5299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6282" y="136478"/>
            <a:ext cx="880280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 учебным изданиям </a:t>
            </a:r>
            <a:r>
              <a:rPr lang="ru-RU" sz="3200" dirty="0">
                <a:hlinkClick r:id="rId3"/>
              </a:rPr>
              <a:t>ГОСТ</a:t>
            </a:r>
            <a:r>
              <a:rPr lang="ru-RU" sz="3200" dirty="0"/>
              <a:t> относит: </a:t>
            </a:r>
          </a:p>
          <a:p>
            <a:r>
              <a:rPr lang="ru-RU" sz="3200" dirty="0"/>
              <a:t>учебник, букварь, учебное пособие, учебно-методическое пособие, учебное наглядное пособие, рабочую тетрадь, самоучитель, хрестоматию, практикум, задачник, учебную программу, учебный комплект. </a:t>
            </a:r>
          </a:p>
          <a:p>
            <a:r>
              <a:rPr lang="ru-RU" sz="3200" dirty="0">
                <a:hlinkClick r:id="rId4"/>
              </a:rPr>
              <a:t>Рабочая тетрадь</a:t>
            </a:r>
            <a:r>
              <a:rPr lang="ru-RU" sz="3200" dirty="0"/>
              <a:t> - учебное пособие, имеющее особый дидактический аппарат, способствующий самостоятельной работе учащегося над освоением учебного предмета. Вопрос обеспечения обучающихся рабочими тетрадями относится к компетенции общеобразовательной организации.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9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159" r="24186"/>
          <a:stretch/>
        </p:blipFill>
        <p:spPr>
          <a:xfrm>
            <a:off x="354843" y="723331"/>
            <a:ext cx="3002507" cy="5299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6282" y="136478"/>
            <a:ext cx="88028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</a:t>
            </a:r>
            <a:r>
              <a:rPr lang="ru-RU" sz="2000" dirty="0"/>
              <a:t>Изучение приказа министерства Просвещения Российской Федерации от 21.09.2022 № 858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учебников» всеми заинтересованными участниками образовательного процесса</a:t>
            </a:r>
          </a:p>
          <a:p>
            <a:r>
              <a:rPr lang="ru-RU" sz="2000" dirty="0"/>
              <a:t>- Ревизия библиотечного фонда учебников и учебных пособий на предмет их соответствия вновь утвержденному федеральному перечню и возможным срокам использования в образовательном процессе</a:t>
            </a:r>
          </a:p>
          <a:p>
            <a:r>
              <a:rPr lang="ru-RU" sz="2000" dirty="0"/>
              <a:t>-  Формирование и утверждение  списка учебников и учебных пособий</a:t>
            </a:r>
          </a:p>
          <a:p>
            <a:r>
              <a:rPr lang="ru-RU" sz="2000" dirty="0"/>
              <a:t>- Анализ  потребности в средствах на обновление библиотечного фонда с учетом </a:t>
            </a:r>
            <a:r>
              <a:rPr lang="ru-RU" sz="2000" b="1" dirty="0" err="1">
                <a:solidFill>
                  <a:srgbClr val="FF0000"/>
                </a:solidFill>
              </a:rPr>
              <a:t>дозакупки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учебников и учебных пособий и обновления учебной литературы для </a:t>
            </a:r>
            <a:r>
              <a:rPr lang="ru-RU" sz="2400" dirty="0">
                <a:solidFill>
                  <a:srgbClr val="FF0000"/>
                </a:solidFill>
              </a:rPr>
              <a:t>1,2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и </a:t>
            </a:r>
            <a:r>
              <a:rPr lang="ru-RU" sz="2400" dirty="0">
                <a:solidFill>
                  <a:srgbClr val="FF0000"/>
                </a:solidFill>
              </a:rPr>
              <a:t>5,6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классов на основании прогнозного комплектования на 2023-2024 и последующие годы</a:t>
            </a:r>
          </a:p>
          <a:p>
            <a:r>
              <a:rPr lang="ru-RU" sz="2000" dirty="0"/>
              <a:t>- Корректировка локальных актов образовательных организаций, регламентирующих  порядок  утверждения списка учебников и учебных пособий. </a:t>
            </a:r>
          </a:p>
        </p:txBody>
      </p:sp>
    </p:spTree>
    <p:extLst>
      <p:ext uri="{BB962C8B-B14F-4D97-AF65-F5344CB8AC3E}">
        <p14:creationId xmlns:p14="http://schemas.microsoft.com/office/powerpoint/2010/main" val="36196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920" t="18789" r="46693" b="38226"/>
          <a:stretch/>
        </p:blipFill>
        <p:spPr>
          <a:xfrm>
            <a:off x="573207" y="423081"/>
            <a:ext cx="11081982" cy="60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522" t="18522" r="47068" b="37972"/>
          <a:stretch/>
        </p:blipFill>
        <p:spPr>
          <a:xfrm>
            <a:off x="723331" y="545910"/>
            <a:ext cx="10822675" cy="58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60" y="652533"/>
            <a:ext cx="10672549" cy="54753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460" y="804933"/>
            <a:ext cx="10672549" cy="54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08A068-D715-F129-0A5B-CC3303591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66"/>
          <a:stretch/>
        </p:blipFill>
        <p:spPr>
          <a:xfrm>
            <a:off x="245659" y="185685"/>
            <a:ext cx="7328848" cy="375313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574507" y="1842481"/>
            <a:ext cx="504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ФООП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5307"/>
          <a:stretch/>
        </p:blipFill>
        <p:spPr>
          <a:xfrm>
            <a:off x="5404513" y="3466531"/>
            <a:ext cx="6564837" cy="31526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08A068-D715-F129-0A5B-CC3303591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66"/>
          <a:stretch/>
        </p:blipFill>
        <p:spPr>
          <a:xfrm>
            <a:off x="398059" y="338085"/>
            <a:ext cx="7328848" cy="375313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4406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9181"/>
          <a:stretch/>
        </p:blipFill>
        <p:spPr>
          <a:xfrm>
            <a:off x="818866" y="545911"/>
            <a:ext cx="10918209" cy="5800298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5230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33"/>
          <a:stretch/>
        </p:blipFill>
        <p:spPr>
          <a:xfrm>
            <a:off x="1023582" y="518615"/>
            <a:ext cx="10413242" cy="582759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780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190"/>
          <a:stretch/>
        </p:blipFill>
        <p:spPr>
          <a:xfrm>
            <a:off x="573206" y="1187355"/>
            <a:ext cx="11068334" cy="494049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12441" y="368490"/>
            <a:ext cx="466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ФООП НОО</a:t>
            </a:r>
          </a:p>
        </p:txBody>
      </p:sp>
    </p:spTree>
    <p:extLst>
      <p:ext uri="{BB962C8B-B14F-4D97-AF65-F5344CB8AC3E}">
        <p14:creationId xmlns:p14="http://schemas.microsoft.com/office/powerpoint/2010/main" val="33793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-1176033"/>
            <a:ext cx="11800572" cy="8287351"/>
            <a:chOff x="467" y="67"/>
            <a:chExt cx="6463" cy="399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7" y="67"/>
              <a:ext cx="6463" cy="3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4" t="14971" r="3473" b="4884"/>
            <a:stretch/>
          </p:blipFill>
          <p:spPr bwMode="auto">
            <a:xfrm>
              <a:off x="599" y="749"/>
              <a:ext cx="6331" cy="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72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250</TotalTime>
  <Words>650</Words>
  <Application>Microsoft Office PowerPoint</Application>
  <PresentationFormat>Широкоэкранный</PresentationFormat>
  <Paragraphs>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IPK</dc:creator>
  <cp:lastModifiedBy>User</cp:lastModifiedBy>
  <cp:revision>27</cp:revision>
  <cp:lastPrinted>2023-02-14T05:46:01Z</cp:lastPrinted>
  <dcterms:created xsi:type="dcterms:W3CDTF">2022-11-30T10:14:21Z</dcterms:created>
  <dcterms:modified xsi:type="dcterms:W3CDTF">2023-02-17T06:42:24Z</dcterms:modified>
</cp:coreProperties>
</file>