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58" r:id="rId5"/>
    <p:sldId id="259" r:id="rId6"/>
    <p:sldId id="260" r:id="rId7"/>
    <p:sldId id="300" r:id="rId8"/>
    <p:sldId id="294" r:id="rId9"/>
    <p:sldId id="303" r:id="rId10"/>
    <p:sldId id="261" r:id="rId11"/>
    <p:sldId id="262" r:id="rId12"/>
    <p:sldId id="263" r:id="rId13"/>
    <p:sldId id="302" r:id="rId14"/>
    <p:sldId id="264" r:id="rId15"/>
    <p:sldId id="270" r:id="rId16"/>
    <p:sldId id="281" r:id="rId17"/>
    <p:sldId id="272" r:id="rId18"/>
    <p:sldId id="273" r:id="rId19"/>
    <p:sldId id="274" r:id="rId20"/>
    <p:sldId id="280" r:id="rId21"/>
    <p:sldId id="279" r:id="rId22"/>
    <p:sldId id="315" r:id="rId23"/>
    <p:sldId id="282" r:id="rId24"/>
    <p:sldId id="305" r:id="rId25"/>
    <p:sldId id="304" r:id="rId26"/>
    <p:sldId id="265" r:id="rId27"/>
    <p:sldId id="283" r:id="rId28"/>
    <p:sldId id="293" r:id="rId29"/>
    <p:sldId id="311" r:id="rId30"/>
    <p:sldId id="266" r:id="rId31"/>
    <p:sldId id="267" r:id="rId32"/>
    <p:sldId id="268" r:id="rId33"/>
    <p:sldId id="269" r:id="rId34"/>
    <p:sldId id="271" r:id="rId35"/>
    <p:sldId id="277" r:id="rId36"/>
    <p:sldId id="275" r:id="rId37"/>
    <p:sldId id="297" r:id="rId38"/>
    <p:sldId id="295" r:id="rId39"/>
    <p:sldId id="301" r:id="rId40"/>
    <p:sldId id="306" r:id="rId41"/>
    <p:sldId id="307" r:id="rId42"/>
    <p:sldId id="313" r:id="rId43"/>
    <p:sldId id="31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20209-7E84-4639-9D3F-00DB7EB3D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8F1AB3-AD7B-45C1-829B-41AE6DC2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BE0B12-FDE9-441B-BA92-5CD37F05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4528B4-7734-47DF-8A4D-B474D951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8C64E1-B352-45A8-815C-0BE3A9BD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5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8DB02-49AA-49F8-9A43-1D1A4F6F5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F654C1-8CDA-4083-ABD8-DEF15E976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5C7F87-16F3-4056-837F-9519CCA3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A0A102-B2A6-4BC8-ADCF-F4992827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7B309D-3B04-4FED-B3A4-76C6E873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8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D99C30E-3098-4510-8C4E-108AB634D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964534-6CCA-4626-B644-B167489CA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249615-B6ED-42CB-83DD-8107256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4CC9C6-12E2-4B8E-9F9C-7BB4323E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9FF320-C68E-426F-995D-732D5CA4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1EC16-22A6-47DD-B898-561D5C3C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DC49A-93F5-4720-B9AB-9FF13E0E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14E91B-7B28-4512-A631-FF36C362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E0AED-B35E-495A-97CD-7A93E6F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B63F69-578F-427A-98BF-D527C18E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9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0D84D-5DA5-4D29-A091-A74438F1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07AA92-FF02-478A-9897-35CB31EA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C80F51-7BCA-47C9-9C8E-1BBB291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E2AF76-9D62-48E5-B6C8-95E4CD41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C4E49-FE51-4284-B423-2B7D5B2A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3D94FF-3425-4A4D-9207-7AB1BF51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9492E0-D013-43CC-A016-18E63D575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A0E0CC-997A-42FE-9B23-2A5CEEE24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F5639C-5EBC-4E3B-ADA7-2DB59467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F3418D-E501-4B16-A639-A3E6BD03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29D6DE-FDC2-41A3-A935-E60FC749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8AEAC-1662-4A3A-9BCC-22826B22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D5B46A-A618-4448-961C-024EFA411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3A6E5E-216C-4DD9-8EDB-DCCF1C1F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8649EF-D34B-4682-899D-921C3139A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AA894B-FF21-4AEA-AF90-64A0DC5BD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5883D7B-EF9A-4D51-836D-02D87B5D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F457F8-C861-42F7-8743-E2DA509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E0A73F-1CD1-4B45-996B-D89BC0A5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7D10D-7D34-4437-ADB6-B988D504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EA78772-529A-4C16-91B8-1346772E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B8B50A-6C28-4FC5-8F89-998ABCBD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FB7A66-EC47-4E51-9847-E8167E36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E7D7017-65BD-4CAE-9EFE-5F5F3BFB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4EAAF06-FF99-4067-8E57-720474B1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FA95C7-E451-4BBF-963D-9A22FFD4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9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6AA23-9D02-4C43-8F1E-020F8337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0ED242-C5BF-417F-A5DC-16DED577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D065E3-B4DB-4D52-84DE-0A6A6F8E6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9CEEF8-A102-474C-83B0-8181670B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2952D8-220E-49F6-A50F-180BC3E4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A041F7-6582-4AA2-888C-F8DF133E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0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B518A-72FC-496E-B7CA-162A53A3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FB6EF3-64B0-4B29-99A6-E26377D50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3018AD-DA0A-4B01-9F67-11BC5C73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99C54F-4162-49AE-9BB7-6B70525F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8C85A8-EB7C-408B-9086-16CD5DFD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5DA36B-F31B-4FDD-9517-55BE0F17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60734-410C-435F-A97A-440FD6A4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FB057D-77B4-4DC2-9854-6A1F02198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25B057-249A-4631-9DD5-C06FE08BE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2AF6-55A1-4C2E-A8D3-4A1BAC7162C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955A69-05FC-41B5-9219-55CD90AD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7DC242-9376-4910-AD40-B9703D582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0A08-23CE-4FC5-9D1A-F4B9E613B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357A2-B1C8-4DE0-8078-EE914AA05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8B71E1-7917-455E-97E7-49C6935D4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29D943D-E063-476D-A2B6-78D85C9C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0"/>
            <a:ext cx="11788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EEA0AD-196B-4251-988B-DC1EF0C067C7}"/>
              </a:ext>
            </a:extLst>
          </p:cNvPr>
          <p:cNvSpPr/>
          <p:nvPr/>
        </p:nvSpPr>
        <p:spPr>
          <a:xfrm>
            <a:off x="1681843" y="679570"/>
            <a:ext cx="9364436" cy="520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Героя Советского Союза Ю. А. Акаева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«Гимназия№1»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марафон- конкурс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«Лучшие практики наставничества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образования».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 </a:t>
            </a:r>
            <a:r>
              <a:rPr lang="ru-RU" dirty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педагога и наставника»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(из опыта </a:t>
            </a:r>
            <a:r>
              <a:rPr lang="ru-RU" dirty="0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 ШМО </a:t>
            </a:r>
            <a:r>
              <a:rPr lang="ru-RU" dirty="0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 err="1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Муртазаевой</a:t>
            </a:r>
            <a:r>
              <a:rPr lang="ru-RU" dirty="0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З.М.)</a:t>
            </a:r>
            <a:endParaRPr lang="ru-RU" dirty="0">
              <a:solidFill>
                <a:srgbClr val="0E0D0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rgbClr val="0E0D0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г.Кизилюрт</a:t>
            </a:r>
            <a:endParaRPr lang="ru-RU" dirty="0">
              <a:solidFill>
                <a:srgbClr val="0E0D0D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E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Pictures\НАСТАВНИЧЕСТВО\IMG-20230908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073979"/>
            <a:ext cx="2302328" cy="19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DE8962F-C321-4CB9-92E3-5607B50E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0"/>
            <a:ext cx="11829534" cy="63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8A7C1D-464F-4399-846E-3C5B3C9DE4D9}"/>
              </a:ext>
            </a:extLst>
          </p:cNvPr>
          <p:cNvSpPr/>
          <p:nvPr/>
        </p:nvSpPr>
        <p:spPr>
          <a:xfrm>
            <a:off x="1983921" y="854748"/>
            <a:ext cx="9277203" cy="376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Наставнической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в МБОУ№1 всегда  уделялось серьезное внимание. Надо отметить, что за последние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года,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идет интенсивное  обновление педагогического состава.  В коллектив вливаются молодые учителя закончившие педагогические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ВУЗы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</a:t>
            </a:r>
            <a:r>
              <a:rPr lang="ru-RU" dirty="0" smtClean="0"/>
              <a:t> </a:t>
            </a:r>
            <a:r>
              <a:rPr lang="ru-RU" dirty="0"/>
              <a:t>устраиваясь на работу в школу, часто испытывают трудности, связанные с адаптацией к новым условиям трудовой деятельности. Перед ними одновременно возникает множество задач, связанных как со знакомством с коллективом и с классом, так и со вступлением в новую должность – учителя.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CC39F62-A795-43B8-AA6D-F7EF83F8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5" y="271848"/>
            <a:ext cx="11829535" cy="65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3B723E-5C58-49CB-B84A-CCACBFFCCF11}"/>
              </a:ext>
            </a:extLst>
          </p:cNvPr>
          <p:cNvSpPr/>
          <p:nvPr/>
        </p:nvSpPr>
        <p:spPr>
          <a:xfrm>
            <a:off x="1902279" y="708454"/>
            <a:ext cx="9432985" cy="329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endParaRPr lang="ru-RU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не помочь и не поддержать молодого педагога в такой ситуации, у него могут возникнуть конфликты: сомнения в собственной состоятельности как в профессиональной, так и в личностной.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Помочь молодому специалисту могут коллеги: </a:t>
            </a:r>
            <a:r>
              <a:rPr lang="ru-RU" dirty="0"/>
              <a:t>(создать условия для легкой адаптации молодого специалиста; обеспечить необходимыми умениями, навыками; обеспечить методической литературой), преподаватели с многолетним стажем работы (поделиться личным опытом; поддерживать молодого педагога эмоционально</a:t>
            </a:r>
            <a:r>
              <a:rPr lang="ru-RU" dirty="0" smtClean="0"/>
              <a:t>), а </a:t>
            </a:r>
            <a:r>
              <a:rPr lang="ru-RU" dirty="0"/>
              <a:t>педагог-наставник (совместно планировать карьеру; приобщать молодого специалиста к корпоративной </a:t>
            </a:r>
            <a:r>
              <a:rPr lang="ru-RU" sz="2000" dirty="0"/>
              <a:t>культуре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" name="Picture 2" descr="C:\Users\user\Pictures\НАСТАВНИЧЕСТВО\IMG-2023022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36" y="3959679"/>
            <a:ext cx="3608614" cy="22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0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673E97D-9188-4F41-ACB0-A6EAC81B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" y="107091"/>
            <a:ext cx="11763632" cy="64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BB23D5-2ED8-4EB9-838B-C9A6888433FE}"/>
              </a:ext>
            </a:extLst>
          </p:cNvPr>
          <p:cNvSpPr/>
          <p:nvPr/>
        </p:nvSpPr>
        <p:spPr>
          <a:xfrm>
            <a:off x="1466335" y="782596"/>
            <a:ext cx="9498227" cy="183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endParaRPr lang="ru-RU" sz="2000" i="1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i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 чтобы помочь легче адаптироваться к новым условиям жизни и работы в гимназии составлен общий план работы «Школа Наставничества», а так же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и индивидуальные программы самих наставников по оказанию помощи молодым педагогам..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3568" y="3312137"/>
            <a:ext cx="3201408" cy="20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-106136"/>
            <a:ext cx="1171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1793" y="498021"/>
            <a:ext cx="420460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. </a:t>
            </a:r>
            <a:r>
              <a:rPr lang="ru-RU" sz="1100" dirty="0"/>
              <a:t>Муниципальное бюджетное  общеобразовательное учреждение</a:t>
            </a:r>
          </a:p>
          <a:p>
            <a:pPr algn="ctr" fontAlgn="base"/>
            <a:r>
              <a:rPr lang="ru-RU" sz="1100" dirty="0"/>
              <a:t>«Гимназия№1»</a:t>
            </a:r>
          </a:p>
          <a:p>
            <a:pPr algn="ctr" fontAlgn="base"/>
            <a:r>
              <a:rPr lang="ru-RU" sz="1100" dirty="0"/>
              <a:t>город </a:t>
            </a:r>
            <a:r>
              <a:rPr lang="ru-RU" sz="1100" dirty="0" err="1"/>
              <a:t>Кизилюрт</a:t>
            </a:r>
            <a:endParaRPr lang="ru-RU" sz="1100" dirty="0"/>
          </a:p>
          <a:p>
            <a:pPr algn="ctr" fontAlgn="base"/>
            <a:r>
              <a:rPr lang="ru-RU" sz="1100" dirty="0"/>
              <a:t>Республика Дагестан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/>
            <a:r>
              <a:rPr lang="ru-RU" sz="1100" dirty="0"/>
              <a:t> </a:t>
            </a:r>
            <a:r>
              <a:rPr lang="ru-RU" sz="1100" b="1" dirty="0" smtClean="0"/>
              <a:t>Программа</a:t>
            </a:r>
            <a:endParaRPr lang="ru-RU" sz="1100" dirty="0"/>
          </a:p>
          <a:p>
            <a:pPr algn="ctr" fontAlgn="base"/>
            <a:r>
              <a:rPr lang="ru-RU" sz="1100" b="1" dirty="0"/>
              <a:t>«Школа наставничества»</a:t>
            </a:r>
            <a:endParaRPr lang="ru-RU" sz="1100" dirty="0"/>
          </a:p>
          <a:p>
            <a:pPr algn="ctr" fontAlgn="base"/>
            <a:r>
              <a:rPr lang="ru-RU" sz="1100" b="1" dirty="0"/>
              <a:t> </a:t>
            </a:r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b="1" dirty="0"/>
              <a:t>Срок реализации – 3 года </a:t>
            </a:r>
            <a:endParaRPr lang="ru-RU" sz="1100" dirty="0"/>
          </a:p>
          <a:p>
            <a:pPr algn="ctr" fontAlgn="base"/>
            <a:r>
              <a:rPr lang="ru-RU" sz="1100" b="1" dirty="0"/>
              <a:t>2023-26 годы</a:t>
            </a:r>
            <a:endParaRPr lang="ru-RU" sz="1100" dirty="0"/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endParaRPr lang="ru-RU" sz="1100" dirty="0" smtClean="0"/>
          </a:p>
          <a:p>
            <a:pPr algn="ctr" fontAlgn="base"/>
            <a:endParaRPr lang="ru-RU" sz="1100" dirty="0"/>
          </a:p>
          <a:p>
            <a:pPr algn="ctr" fontAlgn="base"/>
            <a:endParaRPr lang="ru-RU" sz="1100" dirty="0" smtClean="0"/>
          </a:p>
          <a:p>
            <a:pPr algn="ctr" fontAlgn="base"/>
            <a:r>
              <a:rPr lang="ru-RU" sz="1100" dirty="0" smtClean="0"/>
              <a:t>Разработала</a:t>
            </a:r>
            <a:r>
              <a:rPr lang="ru-RU" sz="1100" dirty="0"/>
              <a:t>  </a:t>
            </a:r>
          </a:p>
          <a:p>
            <a:pPr algn="ctr" fontAlgn="base"/>
            <a:r>
              <a:rPr lang="ru-RU" sz="1100" dirty="0"/>
              <a:t>учитель начальных классов  </a:t>
            </a:r>
          </a:p>
          <a:p>
            <a:pPr algn="ctr" fontAlgn="base"/>
            <a:r>
              <a:rPr lang="ru-RU" sz="1100" dirty="0"/>
              <a:t>вышей квалификационной категории </a:t>
            </a:r>
          </a:p>
          <a:p>
            <a:pPr algn="ctr" fontAlgn="base"/>
            <a:r>
              <a:rPr lang="ru-RU" sz="1100" dirty="0"/>
              <a:t>руководитель МО </a:t>
            </a:r>
            <a:r>
              <a:rPr lang="ru-RU" sz="1100" dirty="0" err="1"/>
              <a:t>МО</a:t>
            </a:r>
            <a:r>
              <a:rPr lang="ru-RU" sz="1100" dirty="0"/>
              <a:t> по </a:t>
            </a:r>
            <a:r>
              <a:rPr lang="ru-RU" sz="1100" dirty="0" err="1"/>
              <a:t>нач.школе</a:t>
            </a:r>
            <a:r>
              <a:rPr lang="ru-RU" sz="1100" dirty="0"/>
              <a:t> </a:t>
            </a:r>
            <a:r>
              <a:rPr lang="ru-RU" sz="1100" dirty="0" err="1"/>
              <a:t>Муртазаевой</a:t>
            </a:r>
            <a:r>
              <a:rPr lang="ru-RU" sz="1100" dirty="0"/>
              <a:t> З.М.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pPr algn="ctr" fontAlgn="base"/>
            <a:r>
              <a:rPr lang="ru-RU" sz="1100" b="1" dirty="0" smtClean="0"/>
              <a:t>2023-24</a:t>
            </a:r>
            <a:r>
              <a:rPr lang="ru-RU" sz="1100" b="1" dirty="0"/>
              <a:t> год</a:t>
            </a:r>
            <a:r>
              <a:rPr lang="ru-RU" sz="1100" dirty="0"/>
              <a:t> </a:t>
            </a:r>
          </a:p>
          <a:p>
            <a:pPr algn="ctr" fontAlgn="base"/>
            <a:r>
              <a:rPr lang="ru-RU" sz="1100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56611"/>
              </p:ext>
            </p:extLst>
          </p:nvPr>
        </p:nvGraphicFramePr>
        <p:xfrm>
          <a:off x="6208056" y="1347943"/>
          <a:ext cx="4380840" cy="4735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4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6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 dirty="0">
                          <a:effectLst/>
                        </a:rPr>
                        <a:t>Тема консультации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 dirty="0">
                          <a:effectLst/>
                        </a:rPr>
                        <a:t>Ф.И.О. методиста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1.     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Индивидуальное консультирование педагога-психолога гимназии для молодых специалистов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Зам.дир.по УВЧ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Гаджиева А.Н.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2.    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Проведение индивидуальных консультаций по вопросам организации воспитательно-образовательного процесса в классе.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3    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Консультация  для учителей, начинающих работать по ФГОС НОО «Рабочая программа – основа для организации работы»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Рук.МО Муртазаева З.М.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Зам.дир.по УВЧ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Гаджиева А.Н.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Соц.педагог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Консультация для молодых учителей  по теме «Технология построения современного урока в соответствии с требованиями ФГОС»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Консультация по составлению «Воспитательного плана класса», «Социального паспорта класса»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Консультации по составлению календарно – тематического планирования по ФГОС третьего поколения по Конструктору РП..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Рук.МО Муртазаева З.М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Рук.ГМО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Гусейнова Н.И.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Индивидуальные консультации по работе со слабоуспевающими и одаренными детьми класса.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8   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Консультации по анализу и самоанализу урока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Составление картотеки и электронного образовательного ресурса для их использования на уроках.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9  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Индивидуальные консультации .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Онлайн-консультации, вебинары, сайты для учителей.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Рук.МО Муртазаева З.М.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Консультация для молодых педагогов от социального педагога по запросу – «Оказание помощи педагогам, испытывающим затруднения в педагогической деятельности»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Индивидуальные консультации по организационно-методическим особенностям введения предметов: «ИЗО», «Музыка», «Технология», «Физическая культура».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4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800">
                          <a:effectLst/>
                        </a:rPr>
                        <a:t>  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37189" y="719138"/>
            <a:ext cx="4522574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ТЕМАТИЧЕСКИЕ КОНСУЛЬТАЦИИ 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МОЛОДЫХ СПЕЦИАЛИСТОВ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1225AE53-0501-453E-8717-948494CF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0" y="115329"/>
            <a:ext cx="11829534" cy="65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4121F1A-F0F4-4F8A-A76C-257A10EF96C5}"/>
              </a:ext>
            </a:extLst>
          </p:cNvPr>
          <p:cNvSpPr/>
          <p:nvPr/>
        </p:nvSpPr>
        <p:spPr>
          <a:xfrm>
            <a:off x="2041071" y="807308"/>
            <a:ext cx="89564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endParaRPr lang="ru-RU" sz="2000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ru-RU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2022-24 учебном году в МБОУ «Гимназия№1» пришли 5 молодых  специалистов- учителей начальных классов. Решением педагогического совета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«Гимназия№1»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были определены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молодому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специалисту- по педагогу-наставнику.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«Положению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Наставничестве»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обязанности наставника входило не только ознакомление начинающего учителя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 гимназией ,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классом, с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ведением документации учителя, с 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обязанностями и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требованиями к учителю, но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 изучение деловых и нравственных качеств молодого специалиста, его отношения к окружающим, увлечения, наклонности, круга досугового 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27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1963B98B-19C0-44F1-A079-56626CED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19"/>
            <a:ext cx="12192000" cy="65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61F4427-1AC2-455A-8496-826EB888BBFE}"/>
              </a:ext>
            </a:extLst>
          </p:cNvPr>
          <p:cNvSpPr/>
          <p:nvPr/>
        </p:nvSpPr>
        <p:spPr>
          <a:xfrm>
            <a:off x="1747156" y="881449"/>
            <a:ext cx="95304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нашем коллективе, где опора на оценку качества образования сочетается с высокой требовательностью к нему, живут хорошие традиции, дух высокой ответственности, товарищеской взаимопомощи, творческой инициативы. В таких условиях начинающий педагог быстро и безболезненно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войдет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педагогический коллектив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формы работы с молодыми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специалистами так же 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познавательного интереса к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профессии, к 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активному усвоению приемов работы с детьми и их родителями,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окажут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влияние на совершенствование профессиональной деятельности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Коллектив опытных педагогов гимназии считает, </a:t>
            </a:r>
            <a:r>
              <a:rPr lang="ru-RU" dirty="0"/>
              <a:t>что правильно выбранные </a:t>
            </a:r>
            <a:r>
              <a:rPr lang="ru-RU" dirty="0" smtClean="0"/>
              <a:t> </a:t>
            </a:r>
            <a:r>
              <a:rPr lang="ru-RU" dirty="0"/>
              <a:t>формы методического сопровождения </a:t>
            </a:r>
            <a:r>
              <a:rPr lang="ru-RU" dirty="0" smtClean="0"/>
              <a:t>позволят </a:t>
            </a:r>
            <a:r>
              <a:rPr lang="ru-RU" dirty="0"/>
              <a:t>начинающему учителю раскрыть свои творческие способности, таланты, деятельностные и организаторские возможности.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1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4" y="79806"/>
            <a:ext cx="11570645" cy="64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НАСТАВНИЧЕСТВО\IMG-20231020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65" y="783771"/>
            <a:ext cx="5796643" cy="47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7543" y="922564"/>
            <a:ext cx="32412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 чтобы молодой специалист, </a:t>
            </a:r>
            <a:r>
              <a:rPr lang="ru-RU" dirty="0" smtClean="0"/>
              <a:t>начинал </a:t>
            </a:r>
            <a:r>
              <a:rPr lang="ru-RU" dirty="0"/>
              <a:t>свою педагогическую </a:t>
            </a:r>
            <a:r>
              <a:rPr lang="ru-RU" dirty="0" smtClean="0"/>
              <a:t>карьеру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профессиональной среде, </a:t>
            </a:r>
            <a:r>
              <a:rPr lang="ru-RU" dirty="0" smtClean="0"/>
              <a:t>в МБОУ «Гимназия№1» создана команда квалификационных педагогов имеющих большой опыт работы и высшую квалификационную категорию, а так же  имеющие государственные поощрения и награды. </a:t>
            </a:r>
          </a:p>
          <a:p>
            <a:r>
              <a:rPr lang="ru-RU" dirty="0" smtClean="0"/>
              <a:t>Они всегда готовы прийти на помощь.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9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795AD80D-E0EA-45E0-991E-4817FBD4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112375"/>
            <a:ext cx="11551948" cy="63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F97588-2205-4060-AB5A-82342A49EAA8}"/>
              </a:ext>
            </a:extLst>
          </p:cNvPr>
          <p:cNvSpPr/>
          <p:nvPr/>
        </p:nvSpPr>
        <p:spPr>
          <a:xfrm>
            <a:off x="1281793" y="742949"/>
            <a:ext cx="9503227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ru-RU" sz="2400" b="1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наставников МБОУ «Гимназия№1»</a:t>
            </a:r>
          </a:p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 smtClean="0"/>
              <a:t>Гусейнова </a:t>
            </a:r>
            <a:r>
              <a:rPr lang="ru-RU" sz="2000" b="1" dirty="0"/>
              <a:t>А.М. </a:t>
            </a:r>
            <a:r>
              <a:rPr lang="ru-RU" sz="2000" b="1" dirty="0" smtClean="0"/>
              <a:t>наставник - </a:t>
            </a:r>
            <a:r>
              <a:rPr lang="ru-RU" sz="2000" b="1" dirty="0" err="1"/>
              <a:t>Курахмаевой</a:t>
            </a:r>
            <a:r>
              <a:rPr lang="ru-RU" sz="2000" b="1" dirty="0"/>
              <a:t> </a:t>
            </a:r>
            <a:r>
              <a:rPr lang="ru-RU" sz="2000" b="1" dirty="0" smtClean="0"/>
              <a:t>И.А.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9" y="1853292"/>
            <a:ext cx="3464051" cy="3926619"/>
          </a:xfrm>
          <a:prstGeom prst="rect">
            <a:avLst/>
          </a:prstGeom>
        </p:spPr>
      </p:pic>
      <p:pic>
        <p:nvPicPr>
          <p:cNvPr id="8199" name="Picture 7" descr="C:\Users\user\Pictures\НАСТАВНИЧЕСТВО\20231020_203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60" y="1853292"/>
            <a:ext cx="3988510" cy="39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87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00055B6B-141A-4B30-9408-36BE8BD8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" y="0"/>
            <a:ext cx="113646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НАСТАВНИЧЕСТВО\IMG-20231020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35" y="1411347"/>
            <a:ext cx="3502479" cy="48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НАСТАВНИЧЕСТВО\IMG-20231020-WA0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1401679"/>
            <a:ext cx="3853543" cy="47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8514" y="759279"/>
            <a:ext cx="691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Хыдывова</a:t>
            </a:r>
            <a:r>
              <a:rPr lang="ru-RU" sz="2400" b="1" dirty="0"/>
              <a:t> А.А. наставник – Магомедовой </a:t>
            </a:r>
            <a:r>
              <a:rPr lang="ru-RU" sz="2400" b="1" dirty="0" smtClean="0"/>
              <a:t>С.Д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2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5EFE3C1F-7D0E-44E7-A6D1-7D681C1C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274"/>
            <a:ext cx="11887200" cy="6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Pictures\НАСТАВНИЧЕСТВО\20231020_204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2" y="1289956"/>
            <a:ext cx="3963904" cy="45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Pictures\НАСТАВНИЧЕСТВО\IMG-20231020-WA0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07" y="1453243"/>
            <a:ext cx="3967841" cy="42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9479" y="710293"/>
            <a:ext cx="870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Абдурахманова П.А. наставник – Марьям </a:t>
            </a:r>
            <a:r>
              <a:rPr lang="ru-RU" sz="2000" b="1" dirty="0" err="1"/>
              <a:t>Омаровны</a:t>
            </a:r>
            <a:r>
              <a:rPr lang="ru-RU" sz="2000" b="1" dirty="0"/>
              <a:t> (студентка ГПУ)</a:t>
            </a:r>
          </a:p>
        </p:txBody>
      </p:sp>
    </p:spTree>
    <p:extLst>
      <p:ext uri="{BB962C8B-B14F-4D97-AF65-F5344CB8AC3E}">
        <p14:creationId xmlns:p14="http://schemas.microsoft.com/office/powerpoint/2010/main" val="382567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8"/>
            <a:ext cx="12360729" cy="61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3297" y="700216"/>
            <a:ext cx="102478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Содержание:</a:t>
            </a:r>
          </a:p>
          <a:p>
            <a:r>
              <a:rPr lang="en-US" b="1" dirty="0" smtClean="0"/>
              <a:t>I</a:t>
            </a:r>
            <a:r>
              <a:rPr lang="ru-RU" b="1" dirty="0"/>
              <a:t>.Введение.</a:t>
            </a:r>
          </a:p>
          <a:p>
            <a:r>
              <a:rPr lang="ru-RU" dirty="0"/>
              <a:t>2023 год объявлен Годом Наставничества.</a:t>
            </a:r>
          </a:p>
          <a:p>
            <a:r>
              <a:rPr lang="en-US" b="1" dirty="0"/>
              <a:t>II</a:t>
            </a:r>
            <a:r>
              <a:rPr lang="ru-RU" b="1" dirty="0"/>
              <a:t>.Основная часть.</a:t>
            </a:r>
          </a:p>
          <a:p>
            <a:pPr eaLnBrk="0" fontAlgn="base" hangingPunct="0"/>
            <a:r>
              <a:rPr lang="ru-RU" dirty="0"/>
              <a:t>1. «</a:t>
            </a:r>
            <a:r>
              <a:rPr lang="ru-RU" dirty="0" smtClean="0"/>
              <a:t>Дорожная карта»-</a:t>
            </a:r>
            <a:endParaRPr lang="ru-RU" dirty="0"/>
          </a:p>
          <a:p>
            <a:pPr eaLnBrk="0" fontAlgn="base" hangingPunct="0"/>
            <a:r>
              <a:rPr lang="ru-RU" dirty="0"/>
              <a:t>по внедрению целевой модели наставничества, в образовательных организациях </a:t>
            </a:r>
            <a:r>
              <a:rPr lang="ru-RU" dirty="0" err="1"/>
              <a:t>г.Кизилюрта</a:t>
            </a:r>
            <a:endParaRPr lang="ru-RU" dirty="0"/>
          </a:p>
          <a:p>
            <a:r>
              <a:rPr lang="ru-RU" dirty="0"/>
              <a:t>2. Приоритет отдано- Наставничеству .</a:t>
            </a:r>
          </a:p>
          <a:p>
            <a:r>
              <a:rPr lang="ru-RU" dirty="0"/>
              <a:t>3.  Программа «Школы Наставничества» в МБОУ «Гимназия№1».</a:t>
            </a:r>
          </a:p>
          <a:p>
            <a:r>
              <a:rPr lang="ru-RU" dirty="0"/>
              <a:t>4.Команда опытных педагогов всегда  протянут  руку помощи.</a:t>
            </a:r>
          </a:p>
          <a:p>
            <a:r>
              <a:rPr lang="ru-RU" dirty="0"/>
              <a:t>5.Самообразование </a:t>
            </a:r>
            <a:r>
              <a:rPr lang="ru-RU" dirty="0" smtClean="0"/>
              <a:t>- на </a:t>
            </a:r>
            <a:r>
              <a:rPr lang="ru-RU" dirty="0"/>
              <a:t>первом месте 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6.МО - по вопросам наставничества и преемственности в педагогической работе.</a:t>
            </a:r>
            <a:endParaRPr lang="ru-RU" dirty="0"/>
          </a:p>
          <a:p>
            <a:r>
              <a:rPr lang="ru-RU" dirty="0"/>
              <a:t>6.В чем проявляется методическая и психологическая помощь наставника-молодому педагогу.</a:t>
            </a:r>
          </a:p>
          <a:p>
            <a:r>
              <a:rPr lang="en-US" b="1" dirty="0"/>
              <a:t>III</a:t>
            </a:r>
            <a:r>
              <a:rPr lang="ru-RU" b="1" dirty="0"/>
              <a:t>.Заключительная часть.</a:t>
            </a:r>
          </a:p>
          <a:p>
            <a:r>
              <a:rPr lang="ru-RU" dirty="0"/>
              <a:t>1Выводы.</a:t>
            </a:r>
          </a:p>
          <a:p>
            <a:r>
              <a:rPr lang="ru-RU" dirty="0"/>
              <a:t>2.Фото-отчеты с уроков молодых педагогов: Кадыровой А.К.-3 «б» класс</a:t>
            </a:r>
            <a:r>
              <a:rPr lang="ru-RU" dirty="0" smtClean="0"/>
              <a:t>; </a:t>
            </a:r>
            <a:r>
              <a:rPr lang="ru-RU" dirty="0" err="1" smtClean="0"/>
              <a:t>Курахмаевой</a:t>
            </a:r>
            <a:r>
              <a:rPr lang="ru-RU" dirty="0" smtClean="0"/>
              <a:t> </a:t>
            </a:r>
            <a:r>
              <a:rPr lang="ru-RU" dirty="0"/>
              <a:t>И.А.- 3 «г» класс; Магомедовой Ф.У.-1 «г» класс; </a:t>
            </a:r>
            <a:r>
              <a:rPr lang="ru-RU" dirty="0" err="1"/>
              <a:t>Устархановой</a:t>
            </a:r>
            <a:r>
              <a:rPr lang="ru-RU" dirty="0"/>
              <a:t> К.К.-</a:t>
            </a:r>
            <a:r>
              <a:rPr lang="ru-RU" dirty="0" smtClean="0"/>
              <a:t>1«д»класс; </a:t>
            </a:r>
            <a:r>
              <a:rPr lang="ru-RU" dirty="0" err="1" smtClean="0"/>
              <a:t>Хажиалиевой</a:t>
            </a:r>
            <a:r>
              <a:rPr lang="ru-RU" dirty="0" smtClean="0"/>
              <a:t>  </a:t>
            </a:r>
            <a:r>
              <a:rPr lang="ru-RU" dirty="0"/>
              <a:t>А.Р.-2 «г» класс.</a:t>
            </a:r>
          </a:p>
          <a:p>
            <a:r>
              <a:rPr lang="ru-RU" b="1" dirty="0"/>
              <a:t> Литература и электронный образовательный ресурс.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189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0" y="107091"/>
            <a:ext cx="11784828" cy="66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Pictures\НАСТАВНИЧЕСТВО\IMG-20231020-WA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77" y="1359354"/>
            <a:ext cx="3514725" cy="46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Pictures\НАСТАВНИЧЕСТВО\IMG-20231020-WA0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7" y="1420586"/>
            <a:ext cx="3424238" cy="45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3258" y="881743"/>
            <a:ext cx="652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Саидова</a:t>
            </a:r>
            <a:r>
              <a:rPr lang="ru-RU" sz="2400" b="1" dirty="0"/>
              <a:t> </a:t>
            </a:r>
            <a:r>
              <a:rPr lang="ru-RU" sz="2400" b="1" dirty="0" smtClean="0"/>
              <a:t>Н.М</a:t>
            </a:r>
            <a:r>
              <a:rPr lang="ru-RU" sz="2400" b="1" dirty="0"/>
              <a:t>. наставник – Магомедовой Ф.У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09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360946"/>
            <a:ext cx="11585649" cy="63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НАСТАВНИЧЕСТВО\20231020_215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82" y="1592034"/>
            <a:ext cx="3467100" cy="43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6697" y="1069521"/>
            <a:ext cx="5852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Даудова Р.М. наставник – </a:t>
            </a:r>
            <a:r>
              <a:rPr lang="ru-RU" sz="2000" b="1" dirty="0" err="1" smtClean="0"/>
              <a:t>Хажиалиевой</a:t>
            </a:r>
            <a:r>
              <a:rPr lang="ru-RU" sz="2000" b="1" dirty="0" smtClean="0"/>
              <a:t> А.Р.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99" y="1694688"/>
            <a:ext cx="4157610" cy="43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99"/>
            <a:ext cx="11768351" cy="63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9072" y="783771"/>
            <a:ext cx="7016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</a:t>
            </a:r>
            <a:r>
              <a:rPr lang="ru-RU" sz="2400" b="1" dirty="0" err="1" smtClean="0"/>
              <a:t>Саидова</a:t>
            </a:r>
            <a:r>
              <a:rPr lang="ru-RU" sz="2400" b="1" dirty="0" smtClean="0"/>
              <a:t> Б.М. </a:t>
            </a:r>
            <a:r>
              <a:rPr lang="ru-RU" sz="2400" b="1" dirty="0"/>
              <a:t>наставник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Устархановой</a:t>
            </a:r>
            <a:r>
              <a:rPr lang="ru-RU" sz="2400" b="1" dirty="0" smtClean="0"/>
              <a:t> К.К.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60" y="1389888"/>
            <a:ext cx="4209224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:\Pictures\ПОДРУГИ И ДРУЗЬЯ\IMG-20230523-WA012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4" t="19909" r="4432"/>
          <a:stretch/>
        </p:blipFill>
        <p:spPr bwMode="auto">
          <a:xfrm>
            <a:off x="1877568" y="1245436"/>
            <a:ext cx="3206496" cy="4509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52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99"/>
            <a:ext cx="11768351" cy="63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НАСТАВНИЧЕСТВО\IMG-20231020-WA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11" y="1224643"/>
            <a:ext cx="3404303" cy="44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НАСТАВНИЧЕСТВО\IMG-20231020-WA0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36" y="1289957"/>
            <a:ext cx="3626984" cy="44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9530" y="783771"/>
            <a:ext cx="5976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Алиева </a:t>
            </a:r>
            <a:r>
              <a:rPr lang="ru-RU" sz="2400" b="1" dirty="0" smtClean="0"/>
              <a:t>Э.П. </a:t>
            </a:r>
            <a:r>
              <a:rPr lang="ru-RU" sz="2400" b="1" dirty="0"/>
              <a:t>наставник </a:t>
            </a:r>
            <a:r>
              <a:rPr lang="ru-RU" sz="2400" b="1" dirty="0" smtClean="0"/>
              <a:t>– Кадыровой А.К. </a:t>
            </a:r>
            <a:r>
              <a:rPr lang="ru-RU" sz="2400" b="1" dirty="0"/>
              <a:t>А.К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3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39" y="-25449"/>
            <a:ext cx="11658599" cy="62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66" y="1641022"/>
            <a:ext cx="3134569" cy="4003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64" y="777832"/>
            <a:ext cx="2751364" cy="4866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7" y="706614"/>
            <a:ext cx="2908365" cy="2228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7" y="3037114"/>
            <a:ext cx="2908365" cy="2713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0637" y="784599"/>
            <a:ext cx="2569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  Обмен опытом</a:t>
            </a:r>
            <a:endParaRPr lang="ru-RU" sz="2000" b="1" dirty="0"/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аботы </a:t>
            </a:r>
            <a:r>
              <a:rPr lang="ru-RU" sz="1400" dirty="0"/>
              <a:t>(</a:t>
            </a:r>
            <a:r>
              <a:rPr lang="ru-RU" sz="1400" dirty="0" smtClean="0"/>
              <a:t> в дружеской и доброжелательной атмосфере)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018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92529"/>
            <a:ext cx="1213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96" y="733168"/>
            <a:ext cx="2728269" cy="3446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22" y="1786288"/>
            <a:ext cx="3031525" cy="3874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43" y="644979"/>
            <a:ext cx="3161551" cy="38127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45429" y="644979"/>
            <a:ext cx="3559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Анализ уроков, советы</a:t>
            </a:r>
            <a:r>
              <a:rPr lang="ru-RU" b="1" dirty="0"/>
              <a:t>, рекомендации и </a:t>
            </a:r>
            <a:r>
              <a:rPr lang="ru-RU" b="1" dirty="0" smtClean="0"/>
              <a:t>пожелания молодому педагогу находят положительный отклик..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509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CE908971-8DBD-4A7E-8DB5-1F0D3432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4" y="123568"/>
            <a:ext cx="11771871" cy="65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5CCB3F-DBCA-40CE-B6D3-1311129B2751}"/>
              </a:ext>
            </a:extLst>
          </p:cNvPr>
          <p:cNvSpPr/>
          <p:nvPr/>
        </p:nvSpPr>
        <p:spPr>
          <a:xfrm>
            <a:off x="1342767" y="815546"/>
            <a:ext cx="9786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Наставники знают о необходимости, проводить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обучение, контролировать и оценивать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проведенное учебное занятие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мероприятия. Наставники оказывают помощь -в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овладении педагогической профессией, практическими приемами и способами качественного проведения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уроков.</a:t>
            </a:r>
          </a:p>
          <a:p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Выявляют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 совместно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устраняют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допущенные ошибки.</a:t>
            </a:r>
            <a:endParaRPr lang="ru-RU" dirty="0"/>
          </a:p>
        </p:txBody>
      </p:sp>
      <p:pic>
        <p:nvPicPr>
          <p:cNvPr id="18435" name="Picture 3" descr="C:\Users\user\Pictures\НАСТАВНИЧЕСТВО\IMG-20230926-WA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2" y="3004456"/>
            <a:ext cx="568234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6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03742_2-p-russkii-yazik-fon-dlya-prezentatsii-nachal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" y="23072"/>
            <a:ext cx="12027243" cy="64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081" y="555171"/>
            <a:ext cx="8773297" cy="134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ru-RU" sz="24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Темы по самообразованию- « Наставник-молодой специалист».</a:t>
            </a:r>
          </a:p>
          <a:p>
            <a:pPr algn="ctr">
              <a:lnSpc>
                <a:spcPct val="115000"/>
              </a:lnSpc>
              <a:spcAft>
                <a:spcPts val="900"/>
              </a:spcAft>
            </a:pPr>
            <a:endParaRPr lang="ru-RU" b="1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26506"/>
              </p:ext>
            </p:extLst>
          </p:nvPr>
        </p:nvGraphicFramePr>
        <p:xfrm>
          <a:off x="2735036" y="1688587"/>
          <a:ext cx="6318348" cy="392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35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5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ФИО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Тема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Сроки реализации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Хыдывова             А.А.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нравственных ценностей младших школьников через систему воспитательных мероприятий.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Абдурахманова    П.А.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1б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Повышение качества знаний учащихся начальных классов через применение инновационных образовательных технологий по ФГОС НОО.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Магомедова Ф.У.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Взаимодействие игровой и учебно-познавательной деятельности младших школьников в условиях реализации ФГОС НОО.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Устарханова К.К.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Развитие интереса к чтению у обучающихся начальных классов.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Муртазаева  З.М.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2б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Развитие логического мышления на уроках математики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Решение наглядно-действенных задач на уроках математики в условиях ФГОС   НОО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Хажиалиева А.Р.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Как повысить качество чтения и письма у младших школьников в свете реализации ФГОС-третьего поколения.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Даудова   Р.М.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Использование ИКТ в работе учителя начальных классов.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Алиев  Э.П.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орфографической зоркости у учащихся начальных классов.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Кадырова А.К.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3б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функциональной  грамотности у учащихся начальных классов.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Саидова  Н.К.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Повышение качества чтения и письма у младших школьников, имеющих недостатки в звуковом анализе слов.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Курахмаева И.А.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логического мышления и навыков решения задач на уроках по математике по ФГОС НОО.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Гусейнова   А.М.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4б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Использование ИКТ в деятельности учителя начальных классов.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2023-24 год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Саидова      Б.М.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логического мышления и навыков решения задач на уроках по математике по ФГОС НОО.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2023-24 год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90" marR="3969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6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" y="0"/>
            <a:ext cx="11470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О ПО НАЧ КЛАССАМ-2023-24 ГОД\IMG-20210331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28748"/>
            <a:ext cx="4171950" cy="4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О ПО НАЧ КЛАССАМ-2023-24 ГОД\IMG-20210401-WA0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36" y="1428748"/>
            <a:ext cx="3951513" cy="4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2571" y="677637"/>
            <a:ext cx="653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Проводятся МО </a:t>
            </a:r>
            <a:r>
              <a:rPr lang="ru-RU" b="1" dirty="0"/>
              <a:t>ПО ВОПРОСАМ НАСТАВНИЧЕСТВА И ПРЕЕМСТВЕННОСТИ 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0"/>
            <a:ext cx="11656466" cy="67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МО ПО НАЧ КЛАССАМ-2023-24 ГОД\20210331_093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49" y="1383958"/>
            <a:ext cx="4675047" cy="43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О ПО НАЧ КЛАССАМ-2023-24 ГОД\20210331_092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4" y="720811"/>
            <a:ext cx="4366054" cy="41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6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6A3154-CF7F-44C5-91B0-CA984442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84696E-6EA9-4709-A0B0-DDA86167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946C4A3-01D8-4BBE-B0CF-0F53BB5B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" y="0"/>
            <a:ext cx="11738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6AC98DB-B00C-4E33-9AAE-58316466EB9C}"/>
              </a:ext>
            </a:extLst>
          </p:cNvPr>
          <p:cNvSpPr/>
          <p:nvPr/>
        </p:nvSpPr>
        <p:spPr>
          <a:xfrm>
            <a:off x="1771135" y="1144588"/>
            <a:ext cx="9193427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— это мост, который соединяет прошлое с будущим, передавая знания и опыт от одного поколения к другому. </a:t>
            </a:r>
            <a:endParaRPr lang="ru-RU" sz="2400" b="1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свет, который помогает нам идти по пути успеха. </a:t>
            </a:r>
            <a:endParaRPr lang="ru-RU" sz="2400" b="1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подарок, который можно дарить бесконечное количество раз, но никогда не иссякает</a:t>
            </a: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22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77E722C4-9A45-4C44-AAF5-2F32777B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56519"/>
            <a:ext cx="11829535" cy="65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2F4423-D97C-45C4-B1D1-2DE6D3D15E49}"/>
              </a:ext>
            </a:extLst>
          </p:cNvPr>
          <p:cNvSpPr/>
          <p:nvPr/>
        </p:nvSpPr>
        <p:spPr>
          <a:xfrm>
            <a:off x="2100648" y="844502"/>
            <a:ext cx="8570073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адаптации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начинающего учителя был разработан ряд мероприятий,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которую вошли такие разделы как: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«Плана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наставника с молодым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специалистом»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 учебный год;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молодого специалиста;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карта индивидуального образовательного маршрута молодого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комплекта диагностических материалов для выявления профессиональных затруднений молодого специалиста;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рекомендаций для организации работы;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роведение 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мониторинга всего периода профессиональной адаптации педагога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работы и обзор опыта работы по наставничеству.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2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4C0A69AA-1DE4-4B94-8AB3-5BED971C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422"/>
            <a:ext cx="12249665" cy="64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3C65DB-C86C-4029-9CD3-2409A6F23DDF}"/>
              </a:ext>
            </a:extLst>
          </p:cNvPr>
          <p:cNvSpPr/>
          <p:nvPr/>
        </p:nvSpPr>
        <p:spPr>
          <a:xfrm>
            <a:off x="1944130" y="946269"/>
            <a:ext cx="9382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составлении плана работы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было учтено,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так же что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адаптация – это процесс постепенного вхождения молодого специалиста в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должность.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Постепенное приспособление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к требованиям и условиям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в школе (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организации, содержанию и особенностям педагогической деятельности, к педагогическому коллективу, во взаимодействии с которым осуществляется его профессиональная деятельность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на этом этапе, чтобы помочь начинающему свою деятельность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преподавателю,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справиться с возникающими трудностями,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весь комплекс проблем, с которыми может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столкнуться педагог..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Pictures\НАСТАВНИЧЕСТВО\IMG-20221121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77" y="4454922"/>
            <a:ext cx="3764692" cy="15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98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07093586-E8AD-4A53-A9AA-66E939DB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7" y="263610"/>
            <a:ext cx="12134334" cy="64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C4710D-8FE9-419F-AF49-2EFC9E361D25}"/>
              </a:ext>
            </a:extLst>
          </p:cNvPr>
          <p:cNvSpPr/>
          <p:nvPr/>
        </p:nvSpPr>
        <p:spPr>
          <a:xfrm>
            <a:off x="2257167" y="881450"/>
            <a:ext cx="87073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Была </a:t>
            </a:r>
            <a:r>
              <a:rPr lang="ru-RU" sz="2000" dirty="0"/>
              <a:t>и еще одна серьезная проблема: большая часть времени начинающего педагога уходило на подготовку к уроку, и, как следствие, возникали </a:t>
            </a:r>
            <a:r>
              <a:rPr lang="ru-RU" sz="2000" dirty="0" smtClean="0"/>
              <a:t>-перенапряжение</a:t>
            </a:r>
            <a:r>
              <a:rPr lang="ru-RU" sz="2000" dirty="0"/>
              <a:t>, усталость, угасал интерес к работе. Вот с решения этой проблемы и началась работа с молодым педагогом, так как </a:t>
            </a:r>
            <a:r>
              <a:rPr lang="ru-RU" sz="2000" dirty="0" smtClean="0"/>
              <a:t> наставники считали </a:t>
            </a:r>
            <a:r>
              <a:rPr lang="ru-RU" sz="2000" dirty="0"/>
              <a:t>своей задачей </a:t>
            </a:r>
            <a:r>
              <a:rPr lang="ru-RU" sz="2000" dirty="0" smtClean="0"/>
              <a:t>-дать учителю </a:t>
            </a:r>
            <a:r>
              <a:rPr lang="ru-RU" sz="2000" dirty="0"/>
              <a:t>инструментарий для самостоятельного проектирования урока, отвечающего современным </a:t>
            </a:r>
            <a:r>
              <a:rPr lang="ru-RU" sz="2000" b="1" dirty="0"/>
              <a:t>требованиям.</a:t>
            </a:r>
          </a:p>
          <a:p>
            <a:r>
              <a:rPr lang="ru-RU" sz="2000" dirty="0" smtClean="0"/>
              <a:t>(Во-первых</a:t>
            </a:r>
            <a:r>
              <a:rPr lang="ru-RU" sz="2000" dirty="0"/>
              <a:t>, у молодого специалиста вызвало затруднение составление рабочих программ по предметам, которые обеспечивают достижения планируемых результатов освоения основной образовательной программы.</a:t>
            </a:r>
          </a:p>
          <a:p>
            <a:r>
              <a:rPr lang="ru-RU" sz="2000" dirty="0"/>
              <a:t>Во-вторых, определенные затруднения у начинающего учителя вызвал процесс проектирования урока, соответствующего принципам </a:t>
            </a:r>
            <a:r>
              <a:rPr lang="ru-RU" sz="2000" dirty="0" smtClean="0"/>
              <a:t>ФГОС последнего поколения.</a:t>
            </a:r>
            <a:endParaRPr lang="ru-RU" sz="2000" dirty="0"/>
          </a:p>
          <a:p>
            <a:r>
              <a:rPr lang="ru-RU" sz="2000" dirty="0"/>
              <a:t>В-третьих, проблемным </a:t>
            </a:r>
            <a:r>
              <a:rPr lang="ru-RU" sz="2000" dirty="0" smtClean="0"/>
              <a:t>для  подопечных  </a:t>
            </a:r>
            <a:r>
              <a:rPr lang="ru-RU" sz="2000" dirty="0"/>
              <a:t>стало составление технологических карт к уроку</a:t>
            </a:r>
            <a:r>
              <a:rPr lang="ru-RU" sz="2000" dirty="0" smtClean="0"/>
              <a:t>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34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C8E47DB5-A8EE-4D49-8955-B5DD6973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6" y="123568"/>
            <a:ext cx="11944864" cy="64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9F9E3D-5A49-4596-87A5-3684616660AA}"/>
              </a:ext>
            </a:extLst>
          </p:cNvPr>
          <p:cNvSpPr/>
          <p:nvPr/>
        </p:nvSpPr>
        <p:spPr>
          <a:xfrm>
            <a:off x="2277836" y="656959"/>
            <a:ext cx="8867958" cy="482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Проанализировав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то, в чем нужна помощь молодому специалисту, мы совместно составили план и карту индивидуального образовательного маршрута , куда были включены следующие вопросы: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ФГОС НОО;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вопросов организации и проведения образовательного процесса;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освоению учебного предмета;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по теме самообразования;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совершенствованию профессиональных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знаний, умений 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и навыков;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работа, участие в заседаниях методического объединения учителей начальных классов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А так же на МО давались советы наставникам, как лучше составить программу работы с начинающими педагогами и как им помочь.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5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7CED59E6-98F8-4F6F-BB32-BBE44603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" y="90616"/>
            <a:ext cx="11854249" cy="66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7A841A-4B9B-4E69-8217-BD8A0FC400DE}"/>
              </a:ext>
            </a:extLst>
          </p:cNvPr>
          <p:cNvSpPr/>
          <p:nvPr/>
        </p:nvSpPr>
        <p:spPr>
          <a:xfrm>
            <a:off x="1706335" y="601362"/>
            <a:ext cx="9307653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900"/>
              </a:spcAft>
            </a:pPr>
            <a:endParaRPr lang="ru-RU" sz="2000" b="1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900"/>
              </a:spcAft>
            </a:pPr>
            <a:endParaRPr lang="ru-RU" sz="2000" b="1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000" b="1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молодого </a:t>
            </a:r>
            <a:r>
              <a:rPr lang="ru-RU" sz="20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  <a:endParaRPr lang="ru-RU" sz="2000" b="1" dirty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/>
              <a:t>*</a:t>
            </a:r>
            <a:r>
              <a:rPr lang="ru-RU" i="1" dirty="0"/>
              <a:t>М</a:t>
            </a:r>
            <a:r>
              <a:rPr lang="ru-RU" i="1" dirty="0" smtClean="0"/>
              <a:t>олодые </a:t>
            </a:r>
            <a:r>
              <a:rPr lang="ru-RU" i="1" dirty="0"/>
              <a:t>педагоги привлекаются к </a:t>
            </a:r>
            <a:r>
              <a:rPr lang="ru-RU" dirty="0" smtClean="0"/>
              <a:t>проведению </a:t>
            </a:r>
            <a:r>
              <a:rPr lang="ru-RU" dirty="0"/>
              <a:t>открытых уроков, внеклассных мероприятий в рамках работы  </a:t>
            </a:r>
            <a:r>
              <a:rPr lang="ru-RU" dirty="0" smtClean="0"/>
              <a:t>гимназии;</a:t>
            </a:r>
            <a:endParaRPr lang="ru-RU" dirty="0"/>
          </a:p>
          <a:p>
            <a:pPr lvl="0"/>
            <a:r>
              <a:rPr lang="ru-RU" dirty="0" smtClean="0"/>
              <a:t>*Выступления </a:t>
            </a:r>
            <a:r>
              <a:rPr lang="ru-RU" dirty="0"/>
              <a:t>на </a:t>
            </a:r>
            <a:r>
              <a:rPr lang="ru-RU" dirty="0" smtClean="0"/>
              <a:t>заседаниях МО;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* Выступления на родительских конференциях.. </a:t>
            </a:r>
          </a:p>
          <a:p>
            <a:r>
              <a:rPr lang="ru-RU" dirty="0" smtClean="0"/>
              <a:t>*Принятия участия в конкурсах…</a:t>
            </a:r>
          </a:p>
          <a:p>
            <a:endParaRPr lang="ru-RU" dirty="0"/>
          </a:p>
          <a:p>
            <a:r>
              <a:rPr lang="ru-RU" dirty="0" smtClean="0"/>
              <a:t>Например</a:t>
            </a:r>
            <a:r>
              <a:rPr lang="ru-RU" dirty="0"/>
              <a:t>, в </a:t>
            </a:r>
            <a:r>
              <a:rPr lang="ru-RU" dirty="0" smtClean="0"/>
              <a:t>2023 </a:t>
            </a:r>
            <a:r>
              <a:rPr lang="ru-RU" dirty="0"/>
              <a:t>году  </a:t>
            </a:r>
            <a:r>
              <a:rPr lang="ru-RU" dirty="0" err="1"/>
              <a:t>Курахмаева</a:t>
            </a:r>
            <a:r>
              <a:rPr lang="ru-RU" dirty="0"/>
              <a:t> И.А</a:t>
            </a:r>
            <a:r>
              <a:rPr lang="ru-RU" dirty="0" smtClean="0"/>
              <a:t>. приняла </a:t>
            </a:r>
            <a:r>
              <a:rPr lang="ru-RU" dirty="0"/>
              <a:t>участие в</a:t>
            </a:r>
            <a:r>
              <a:rPr lang="ru-RU" dirty="0" smtClean="0"/>
              <a:t> </a:t>
            </a:r>
            <a:r>
              <a:rPr lang="ru-RU" dirty="0"/>
              <a:t>муниципальном  конкурсе и в номинации «Проектная деятельность по организации внеурочной работы « Разговор о важном» стала призером (2-е место). </a:t>
            </a:r>
          </a:p>
          <a:p>
            <a:pPr lvl="0"/>
            <a:endParaRPr lang="ru-RU" dirty="0" smtClean="0"/>
          </a:p>
          <a:p>
            <a:pPr lvl="0"/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57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434A1926-A865-4408-A4E3-8483F11E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2" y="177113"/>
            <a:ext cx="11722442" cy="66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78E596-56CD-47E5-9763-1C1AC0D6B50D}"/>
              </a:ext>
            </a:extLst>
          </p:cNvPr>
          <p:cNvSpPr/>
          <p:nvPr/>
        </p:nvSpPr>
        <p:spPr>
          <a:xfrm>
            <a:off x="2179863" y="774357"/>
            <a:ext cx="8932979" cy="448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endParaRPr lang="ru-RU" sz="2000" b="1" dirty="0" smtClean="0">
              <a:solidFill>
                <a:srgbClr val="101010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16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 Используя в своей работе классическое наставничество, </a:t>
            </a:r>
            <a:r>
              <a:rPr lang="ru-RU" dirty="0" smtClean="0"/>
              <a:t> </a:t>
            </a:r>
            <a:r>
              <a:rPr lang="ru-RU" dirty="0"/>
              <a:t>не важно, какой методикой пользоваться, главное, чтобы эта методика создавала ситуацию успеха у молодого специалиста. 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/>
              <a:t>А также Наставничество</a:t>
            </a:r>
            <a:r>
              <a:rPr lang="ru-RU" dirty="0"/>
              <a:t>, направленное на передачу педагогического опыта от одного поколения к другому, становится эффективным средством сплочения педагогического </a:t>
            </a:r>
            <a:r>
              <a:rPr lang="ru-RU" dirty="0" smtClean="0"/>
              <a:t>коллектива и дает результаты в обучении учащихся.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*Правильно</a:t>
            </a:r>
            <a:r>
              <a:rPr lang="ru-RU" b="1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с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планированная работа педагога-наставника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поможет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молодому специалисту достичь гораздо больших успехов, чем можно было бы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ожидать. *Преодолеть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трудности, связанные с адаптацией к новым условиям трудовой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*Остаться </a:t>
            </a:r>
            <a:r>
              <a:rPr lang="ru-RU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профессии-стать </a:t>
            </a:r>
            <a:r>
              <a:rPr lang="ru-RU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настоящим </a:t>
            </a:r>
            <a:r>
              <a:rPr lang="ru-RU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  <a:r>
              <a:rPr lang="ru-RU" sz="2000" dirty="0">
                <a:solidFill>
                  <a:srgbClr val="10101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2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EF39CFD4-8E15-485E-9516-B1712A96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65315"/>
            <a:ext cx="11723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8314" y="742950"/>
            <a:ext cx="91110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Фрагменты уроков молодых  </a:t>
            </a:r>
            <a:r>
              <a:rPr lang="ru-RU" sz="3600" b="1" dirty="0" smtClean="0"/>
              <a:t>педагогов.</a:t>
            </a:r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9218" name="Picture 2" descr="C:\Users\user\Pictures\НАСТАВНИЧЕСТВО\IMG-20231020-WA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70" y="1431838"/>
            <a:ext cx="3840157" cy="39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Pictures\НАСТАВНИЧЕСТВО\IMG-20231020-WA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74056"/>
            <a:ext cx="5037363" cy="4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6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2" y="0"/>
            <a:ext cx="11438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Pictures\НАСТАВНИЧЕСТВО\IMG-20231020-WA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80" y="620486"/>
            <a:ext cx="3380013" cy="25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Pictures\НАСТАВНИЧЕСТВО\IMG-20231020-WA0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4" y="685801"/>
            <a:ext cx="3863976" cy="23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Pictures\НАСТАВНИЧЕСТВО\IMG-20231020-WA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3" y="3233057"/>
            <a:ext cx="4678137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4" y="0"/>
            <a:ext cx="11631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Pictures\НАСТАВНИЧЕСТВО\20231006_152513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879701"/>
            <a:ext cx="4629149" cy="48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Pictures\НАСТАВНИЧЕСТВО\20231020_204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92" y="879701"/>
            <a:ext cx="4041321" cy="47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8657" y="563336"/>
            <a:ext cx="75274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b="1" dirty="0" smtClean="0"/>
          </a:p>
          <a:p>
            <a:pPr algn="ctr" fontAlgn="base"/>
            <a:endParaRPr lang="ru-RU" b="1" dirty="0"/>
          </a:p>
          <a:p>
            <a:pPr algn="ctr" fontAlgn="base"/>
            <a:endParaRPr lang="ru-RU" b="1" dirty="0" smtClean="0"/>
          </a:p>
          <a:p>
            <a:pPr algn="ctr" fontAlgn="base"/>
            <a:endParaRPr lang="ru-RU" b="1" dirty="0"/>
          </a:p>
          <a:p>
            <a:pPr algn="ctr" fontAlgn="base"/>
            <a:endParaRPr lang="ru-RU" b="1" smtClean="0"/>
          </a:p>
          <a:p>
            <a:pPr algn="ctr" fontAlgn="base"/>
            <a:r>
              <a:rPr lang="ru-RU" b="1" dirty="0"/>
              <a:t> </a:t>
            </a:r>
            <a:r>
              <a:rPr lang="ru-RU" sz="4000" b="1" dirty="0"/>
              <a:t>«Лучший способ сохранить знание — это поделиться им с другими.» — Карл Густав Юнг. </a:t>
            </a:r>
          </a:p>
        </p:txBody>
      </p:sp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9D13915-3005-4DBC-A838-19251E6F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9" y="158578"/>
            <a:ext cx="11656541" cy="65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018CDB-B2C0-42E3-9546-8C750DC7BFBE}"/>
              </a:ext>
            </a:extLst>
          </p:cNvPr>
          <p:cNvSpPr/>
          <p:nvPr/>
        </p:nvSpPr>
        <p:spPr>
          <a:xfrm>
            <a:off x="1065642" y="576650"/>
            <a:ext cx="8564390" cy="655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Муртазаева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Зухра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Махачевна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учитель начальных классов  в МБОУ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№1».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*Стаж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педагогической работы-более 40 лет.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*Отличник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РФ.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*Высшая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*Руководитель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ГМО по начальным классам </a:t>
            </a:r>
            <a:r>
              <a:rPr lang="ru-RU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г.Кизилюрта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*Руководитель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по начальным классам в МБОУ «Гимназия№1».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444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444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rgbClr val="4444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477832-DBDA-4FEC-B2C3-9287A4ECC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667265"/>
            <a:ext cx="2504872" cy="38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72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5" y="152399"/>
            <a:ext cx="11234057" cy="646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9044" y="840921"/>
            <a:ext cx="8262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Литература и электронный образовательный </a:t>
            </a:r>
            <a:r>
              <a:rPr lang="ru-RU" b="1" dirty="0" smtClean="0"/>
              <a:t>ресурс:</a:t>
            </a:r>
          </a:p>
          <a:p>
            <a:r>
              <a:rPr lang="ru-RU" b="1" dirty="0"/>
              <a:t>Журавлева, Н.Н. </a:t>
            </a:r>
            <a:r>
              <a:rPr lang="ru-RU" dirty="0"/>
              <a:t>Организация наставничества как необходимое условие управления качеством образования [Электронный ресурс] / Н. Н. Журавлева, И. А. </a:t>
            </a:r>
            <a:r>
              <a:rPr lang="ru-RU" dirty="0" err="1"/>
              <a:t>Талышинская</a:t>
            </a:r>
            <a:r>
              <a:rPr lang="ru-RU" dirty="0"/>
              <a:t> // Вестник педагогических инноваций. - 2022. - №2. - С.14-22. </a:t>
            </a:r>
          </a:p>
          <a:p>
            <a:r>
              <a:rPr lang="ru-RU" b="1" dirty="0" err="1"/>
              <a:t>Забгаева</a:t>
            </a:r>
            <a:r>
              <a:rPr lang="ru-RU" b="1" dirty="0"/>
              <a:t>, Т.В.</a:t>
            </a:r>
            <a:r>
              <a:rPr lang="ru-RU" dirty="0"/>
              <a:t> Формирование и развитие системы наставничества в СПО [Электронный ресурс] / Т. В. </a:t>
            </a:r>
            <a:r>
              <a:rPr lang="ru-RU" dirty="0" err="1"/>
              <a:t>Забгаева</a:t>
            </a:r>
            <a:r>
              <a:rPr lang="ru-RU" dirty="0"/>
              <a:t> // Академический вестник. Вестник СПб АППО. - 2022. - №2. - С.48-51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Ящук</a:t>
            </a:r>
            <a:r>
              <a:rPr lang="ru-RU" b="1" dirty="0"/>
              <a:t>, Н.Р. </a:t>
            </a:r>
            <a:r>
              <a:rPr lang="ru-RU" dirty="0"/>
              <a:t>Наставники молодых учителей в современной школе: штрихи к типологии [Электронный ресурс] / Н.Р. </a:t>
            </a:r>
            <a:r>
              <a:rPr lang="ru-RU" dirty="0" err="1"/>
              <a:t>Ящук</a:t>
            </a:r>
            <a:r>
              <a:rPr lang="ru-RU" dirty="0"/>
              <a:t>, О.Д. Федоров // Научное обеспечение системы повышения квалификации. – 2021. – № 3 (48). – С. 118-130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др.</a:t>
            </a:r>
            <a:endParaRPr lang="ru-RU" dirty="0"/>
          </a:p>
          <a:p>
            <a:endParaRPr lang="ru-RU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30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" y="152398"/>
            <a:ext cx="12360729" cy="61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9859" y="2677298"/>
            <a:ext cx="9500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5200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0"/>
            <a:ext cx="11656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31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0"/>
            <a:ext cx="11656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2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FAD8A83-3115-4A6F-8D61-416FC312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2" y="98854"/>
            <a:ext cx="11631826" cy="65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1E26E8-3FBD-4592-813C-4328928A06C8}"/>
              </a:ext>
            </a:extLst>
          </p:cNvPr>
          <p:cNvSpPr/>
          <p:nvPr/>
        </p:nvSpPr>
        <p:spPr>
          <a:xfrm>
            <a:off x="1466335" y="716693"/>
            <a:ext cx="9531179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на тему о Наставничестве меня побудило </a:t>
            </a: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поделиться </a:t>
            </a: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опытом работы, как  нам </a:t>
            </a:r>
            <a: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удалось поднять работу Наставничества на должный уровень в </a:t>
            </a:r>
            <a:r>
              <a:rPr lang="ru-RU" sz="2000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гимназии...</a:t>
            </a:r>
            <a:r>
              <a:rPr lang="ru-RU" sz="2000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/>
              <a:t>В.В.Путин</a:t>
            </a:r>
            <a:r>
              <a:rPr lang="ru-RU" sz="2000" dirty="0" smtClean="0"/>
              <a:t> объявил что </a:t>
            </a:r>
            <a:r>
              <a:rPr lang="ru-RU" sz="2000" b="1" dirty="0" smtClean="0"/>
              <a:t>«Миссия 2023 Года- </a:t>
            </a:r>
            <a:r>
              <a:rPr lang="ru-RU" sz="2000" dirty="0" smtClean="0"/>
              <a:t>это признание </a:t>
            </a:r>
            <a:r>
              <a:rPr lang="ru-RU" sz="2000" dirty="0"/>
              <a:t>особого статуса педагогических работников, в том числе выполняющих наставническую </a:t>
            </a:r>
            <a:r>
              <a:rPr lang="ru-RU" sz="2000" dirty="0" smtClean="0"/>
              <a:t>деятельность…» </a:t>
            </a:r>
            <a:r>
              <a:rPr lang="ru-RU" sz="2000" dirty="0"/>
              <a:t>Мероприятия Года педагога и наставника  направлены на повышение престижа профессии учителя</a:t>
            </a:r>
            <a:r>
              <a:rPr lang="ru-RU" sz="2000" dirty="0" smtClean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/>
              <a:t> И в </a:t>
            </a:r>
            <a:r>
              <a:rPr lang="ru-RU" sz="2000" dirty="0"/>
              <a:t>целях организации Наставничества в образовательных организациях города </a:t>
            </a:r>
            <a:r>
              <a:rPr lang="ru-RU" sz="2000" dirty="0" err="1"/>
              <a:t>Кизилюрта</a:t>
            </a:r>
            <a:r>
              <a:rPr lang="ru-RU" sz="2000" dirty="0"/>
              <a:t> </a:t>
            </a:r>
            <a:r>
              <a:rPr lang="ru-RU" sz="2000" dirty="0" smtClean="0"/>
              <a:t>в феврале 2023 года был издан приказ и создан </a:t>
            </a:r>
            <a:r>
              <a:rPr lang="ru-RU" sz="2000" dirty="0"/>
              <a:t>план </a:t>
            </a:r>
            <a:r>
              <a:rPr lang="ru-RU" sz="2000" dirty="0" smtClean="0"/>
              <a:t>мероприятий, </a:t>
            </a:r>
            <a:r>
              <a:rPr lang="ru-RU" sz="2000" dirty="0"/>
              <a:t>« Дорожная карта</a:t>
            </a:r>
            <a:r>
              <a:rPr lang="ru-RU" sz="2000" dirty="0" smtClean="0"/>
              <a:t>», </a:t>
            </a:r>
            <a:r>
              <a:rPr lang="ru-RU" sz="2000" dirty="0"/>
              <a:t>по внедрению целевой модели наставничества.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5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7D594EC-549B-42D2-AC4B-023C247D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" y="140043"/>
            <a:ext cx="11911914" cy="64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FE04C12-1322-4477-98C0-C6FFC0CB6EA3}"/>
              </a:ext>
            </a:extLst>
          </p:cNvPr>
          <p:cNvSpPr/>
          <p:nvPr/>
        </p:nvSpPr>
        <p:spPr>
          <a:xfrm>
            <a:off x="1861751" y="840259"/>
            <a:ext cx="9325233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4444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Куратором «Целевой модели наставничества» в учебных заведениях города </a:t>
            </a:r>
            <a:r>
              <a:rPr lang="ru-RU" dirty="0" err="1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Кизилюрта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является-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Ибрагимова А.С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ознакомлению с «Дорожной картой Наставничества»  были организованы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семинары, консультации, </a:t>
            </a:r>
            <a:r>
              <a:rPr lang="ru-RU" dirty="0" err="1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вибинары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городском августовском совещании педагогических 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было рекомендовано обеспечить разработку целевых показателей эффективности внедрения «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одели Наставничества» на уровне каждой образовательной организации.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" y="342899"/>
            <a:ext cx="11947501" cy="65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6336" y="1069521"/>
            <a:ext cx="932361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№______                                                         </a:t>
            </a:r>
            <a:r>
              <a:rPr lang="ru-RU" sz="1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«__24__» ____02________ 2023__ 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Об утверждении «Дорожной карты»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по внедрению целевой модели наставничества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    В целях организации наставничества в образовательных организациях ГО «город </a:t>
            </a:r>
            <a:r>
              <a:rPr lang="ru-RU" sz="1100" dirty="0" err="1">
                <a:latin typeface="Arial" pitchFamily="34" charset="0"/>
                <a:ea typeface="Times New Roman" pitchFamily="18" charset="0"/>
                <a:cs typeface="Calibri" pitchFamily="34" charset="0"/>
              </a:rPr>
              <a:t>Кизилюрт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       ПРИКАЗЫВАЮ: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Утвердить план мероприятий «Дорожную карту» по внедрению целевой модели наставничества по Управлению образования ГО «город </a:t>
            </a:r>
            <a:r>
              <a:rPr lang="ru-RU" sz="11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Кизилюрт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".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Назначить куратором внедрения «Целевой модели наставничества» Ибрагимову </a:t>
            </a:r>
            <a:r>
              <a:rPr lang="ru-RU" sz="11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Аминат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Сиражудиновну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начальника отдела дошкольного и общего образования.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Разработать и утвердить Показатели эффективности внедрения «Целевой модели наставничества» в срок до 27.02.2023 года.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Включить показатели эффективности внедрения «Целевой модели наставничества» в перечень показателей деятельности образовательных организаций с 1 марта 2023 г.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Назначить Отдел дошкольного и общего образования координатором внедрения «Целевой модели наставничества».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Отделу  обеспечить: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реализацию Дорожных карт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Целевой модели наставничества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образовательном пространстве ГО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</a:t>
            </a:r>
            <a:r>
              <a:rPr lang="ru-RU" sz="1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Кизилюрт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реализацию мероприятий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Целевой модели наставничества в образовательном пространстве ГО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</a:t>
            </a:r>
            <a:r>
              <a:rPr lang="ru-RU" sz="1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Кизилюрт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1 марта 2023 года;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раздела сайта Управления образования по внедрению Целевой модели в срок до 25 февраля 2023 года, обеспечение его регулярного пополнения и обновления;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списка кураторов внедрения Целевой модели на уровне образовательных организаций в срок до 20 февраля 2023 года;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lang="ru-RU" sz="1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вебинара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внедрению целевой модели в образовательных организациях в срок до 20 февраля 2023 года;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реестра наставников в срок до 10 марта 2023 года.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Руководителям образовательных организаций: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Назначить кураторов внедрения 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Целевой модели наставничества</a:t>
            </a:r>
            <a:r>
              <a:rPr lang="ru-RU" sz="1100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образовательных организациях в срок до 20 февраля 2023 года.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разработку целевых показателей эффективности внедрения Целевой модели на уровне образовательной организации в срок до 10 марта 2023 года.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исполнения приказа возложить на </a:t>
            </a:r>
            <a:r>
              <a:rPr lang="ru-RU" sz="1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Абдулатипова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А.У., заместителя начальника Управления образования.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МКУ «Управление образования»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indent="1524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округа «город </a:t>
            </a:r>
            <a:r>
              <a:rPr lang="ru-RU" sz="11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Кизилюрт</a:t>
            </a:r>
            <a:r>
              <a:rPr lang="ru-RU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                               М.М. </a:t>
            </a:r>
            <a:r>
              <a:rPr lang="ru-RU" sz="11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Мирзаев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0" y="-2467"/>
            <a:ext cx="11658600" cy="66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8659" y="331632"/>
            <a:ext cx="73481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 №1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ДОРОЖНАЯ КАРТА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реализации Модели наставничества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Управлении образования ГО «город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Кизилюрт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7615"/>
              </p:ext>
            </p:extLst>
          </p:nvPr>
        </p:nvGraphicFramePr>
        <p:xfrm>
          <a:off x="2073875" y="1816117"/>
          <a:ext cx="3148913" cy="412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2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7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N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Содержание деятельности/разделы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Сроки 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Исполнители 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Ожидаемые результаты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Подготовка условий для запуска Модели наставничества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1.1.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Разработка и утверждение Положения о наставничестве по Управлению образования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Ибрагимова А.С. – начальник отдела дошк.и общего образ.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Положение о наставничестве по Управлению образования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95">
                <a:tc>
                  <a:txBody>
                    <a:bodyPr/>
                    <a:lstStyle/>
                    <a:p>
                      <a:endParaRPr lang="ru-RU" sz="400">
                        <a:effectLst/>
                        <a:latin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1.2.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Проведение семинара – совещания «Внедрение целевой модели наставничества по Управлению образования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Ибрагимова А.С.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Ознакомление с нормативными документами РФ, РД, опытом организации наставничества в ОО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1.3.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Создание рабочих групп по разработке Модели наставничества  по Управлению образования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Ибрагимова А.С.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Сетевое взаимодействие педагогов в деятельности рабочих групп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1.4.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Разработка, обсуждение, запуск Модели наставничества в ОО 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Ибрагимова А.С.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Модель наставничества в образовательном пространстве ГО «г.Кизилюрт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Разработка нормативной и регламентирующей документации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2.1.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Подготовка Приказа по Управлению образования «О внедрении целевой модели наставничества в образовательном пространстве  в ОО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 в формате «педагог-педагог»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сентябрь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</a:rPr>
                        <a:t>Мирзаев</a:t>
                      </a:r>
                      <a:r>
                        <a:rPr lang="ru-RU" sz="400" dirty="0">
                          <a:effectLst/>
                        </a:rPr>
                        <a:t> М.М.- начальник  УО ГО «</a:t>
                      </a:r>
                      <a:r>
                        <a:rPr lang="ru-RU" sz="400" dirty="0" err="1">
                          <a:effectLst/>
                        </a:rPr>
                        <a:t>г.Кизилюрт</a:t>
                      </a:r>
                      <a:r>
                        <a:rPr lang="ru-RU" sz="400" dirty="0">
                          <a:effectLst/>
                        </a:rPr>
                        <a:t>»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Приказ по Управлению образования «О внедрении целевой модели наставничества в образовательном пространстве в ОО ГО «г.Кизилюрт» в формате «педагог-педагог»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Разработка пакета примерных моделей нормативных актов и планирующих документов для образовательных организаций  ГО «г.Кизилюрт»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3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3.1.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Подготовка Базы макетов нормативных документов образовательных организаций для запуска Модели наставничества: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сентябрь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Ибрагимова А.С.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База макетов нормативных документов образовательных организаций для запуска Модели наставничества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512" marR="34512" marT="17256" marB="1725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32462"/>
              </p:ext>
            </p:extLst>
          </p:nvPr>
        </p:nvGraphicFramePr>
        <p:xfrm>
          <a:off x="7381102" y="1927350"/>
          <a:ext cx="2949147" cy="392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6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1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3.1.2.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Разработка и доведение до образовательных организаций Примерных диагностирующих материалов для проведения мониторинга и анализа внедрения наставничества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октябрь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Банк примерных диагностирующих материалов для проведения мониторинга и анализа внедрения наставничества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Обучение Наставников (по направлениям наставничества)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Семинар-совещание с ответственными за наставничество в образовательных организациях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октябрь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Согласование действий по развитию эффективного наставничества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4.2.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Обучение наставников по направлениям наставничества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октябрь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Обеспечение готовности наставников к осуществлению наставнической деятельности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Создание банка учебно-методических и технологических материалов для поддержки наставнической деятельности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Оформление итогов и процессов совместной работы в рамках программы наставничества в кейсы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апрель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Накопление и взращивание эффективного опыта наставничества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5.2.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Публикация результатов программы наставничества, лучших наставников, кейсов на сайтах образовательной организации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май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Ибрагимова А.С.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Распространение передовых практик наставничества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Разработка механизмов стимулирования наставнической деятельности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733" marR="51733" marT="25867" marB="258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8CA9F599-3C26-46EE-89AF-8D0B00AC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83765"/>
              </p:ext>
            </p:extLst>
          </p:nvPr>
        </p:nvGraphicFramePr>
        <p:xfrm>
          <a:off x="2923381" y="864971"/>
          <a:ext cx="6343650" cy="522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1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81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Мониторинг и разработка механизмов поддержки и развития наставничества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данных мониторинга эффективности реализации Модели наставничества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Данные о состоянии наставнической деятельности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7.2.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Ежегодный аналитический доклад о развитии наставничества в образовательном пространстве _____________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Аналитические материалы, прогноз следующего этапа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7.3.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долгосрочной базы наставников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октябрь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Долгосрочная База наставников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Создание муниципальной Лиги образовательных организаций-менторов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2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Мониторинг результативности работы и предложений образовательных организаций на участие в сетевых формах наставничества в качестве менторов по отдельным направлениям образовательной и управленческой деятельности. 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Гайирбекова А.М.- зам.начальника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Приказ об образовательных организациях-менторах и направлениях наставничества в них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8.2.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Создание Лиги образовательных организаций-менторов.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Абдулатипов А.У. - заместитель начальника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Муниципальная Лига менторов в образовании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Создание муниципальной Школы наставничества в образовании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Изучение лучших практик наставнической деятельности в мире, регионах РФ, РД, обучение, консультационная помощь образовательным организациям в вопросах осуществления наставничества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апрель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Ибрагимова А.С.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Гайирбекова А.М.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Школа наставничества как форма и механизм развития лучших практик взаимообучения в образования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Запуск электронной площадки «Школа наставничества»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3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10.1.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Разработка и запуск электронной площадки «Школа наставничества» на официальном сайте Управления образования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апрель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Магомедов К.М. – главный специалист по информ.технологиям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Электронная площадка взаимодействия образовательных организаций в вопросах наставничества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7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10.2.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Размещение информации о реализации Целевой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модели наставничества на информационных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ресурсах образовательной организации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Постоянно 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Ответственные по ОО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Информирование педагогического сообщества, общественности о наставнической деятельности в ОО и ее результатах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65" marR="53065" marT="26533" marB="26533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64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2995</Words>
  <Application>Microsoft Office PowerPoint</Application>
  <PresentationFormat>Произвольный</PresentationFormat>
  <Paragraphs>448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КОМПиКО</dc:creator>
  <cp:lastModifiedBy>КОМПиКО</cp:lastModifiedBy>
  <cp:revision>68</cp:revision>
  <dcterms:created xsi:type="dcterms:W3CDTF">2023-10-20T20:21:57Z</dcterms:created>
  <dcterms:modified xsi:type="dcterms:W3CDTF">2023-10-31T04:44:25Z</dcterms:modified>
</cp:coreProperties>
</file>